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s/comment1.xml" ContentType="application/vnd.openxmlformats-officedocument.presentationml.comments+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comments/comment2.xml" ContentType="application/vnd.openxmlformats-officedocument.presentationml.comments+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comments/comment3.xml" ContentType="application/vnd.openxmlformats-officedocument.presentationml.comments+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media1.mp4" ContentType="video/unknown"/>
  <Override PartName="/ppt/media/media2.mp4" ContentType="video/unknown"/>
  <Override PartName="/ppt/media/media3.mp4" ContentType="video/unknown"/>
  <Override PartName="/ppt/media/media4.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60"/>
    <p:sldId id="307" r:id="rId61"/>
    <p:sldId id="308" r:id="rId62"/>
    <p:sldId id="309" r:id="rId63"/>
    <p:sldId id="310" r:id="rId64"/>
    <p:sldId id="311" r:id="rId65"/>
    <p:sldId id="312" r:id="rId66"/>
    <p:sldId id="313" r:id="rId68"/>
    <p:sldId id="314" r:id="rId69"/>
    <p:sldId id="315" r:id="rId7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Jon Staggs" initials="JS" lastIdx="3"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comments" Target="comments/comment1.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comments" Target="comments/comment2.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comments" Target="comments/comment3.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6-21T14:05:47.263" idx="1">
    <p:pos x="11667" y="3458"/>
    <p:text>Need to say that these oscillations are basically unacceptable from a modeling standpoint. If we have diffusion but conservation, sucks but we can deal with it. We cannot accept oscillation- not even PHYSICAL!</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6-21T16:56:37.387" idx="2">
    <p:pos x="10724" y="7142"/>
    <p:text>If we want monotonicity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6-21T17:18:28.780" idx="3">
    <p:pos x="11087" y="6330"/>
    <p:text>Also generalizing limiters to higher dimensions is hard… </p:text>
    <p:extLst>
      <p:ext uri="{C676402C-5697-4E1C-873F-D02D1690AC5C}">
        <p15:threadingInfo xmlns:p15="http://schemas.microsoft.com/office/powerpoint/2012/main" timeZoneBias="30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g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 Id="rId3"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png"/><Relationship Id="rId3"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gif"/><Relationship Id="rId3"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gif"/><Relationship Id="rId3"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omments" Target="../comments/comment1.xml"/><Relationship Id="rId3" Type="http://schemas.openxmlformats.org/officeDocument/2006/relationships/image" Target="../media/image8.gif"/><Relationship Id="rId4"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6.png"/><Relationship Id="rId3" Type="http://schemas.openxmlformats.org/officeDocument/2006/relationships/image" Target="../media/image1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gif"/><Relationship Id="rId3" Type="http://schemas.openxmlformats.org/officeDocument/2006/relationships/image" Target="../media/image10.g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omments" Target="../comments/commen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 Id="rId3" Type="http://schemas.openxmlformats.org/officeDocument/2006/relationships/image" Target="../media/image11.gif"/><Relationship Id="rId4" Type="http://schemas.openxmlformats.org/officeDocument/2006/relationships/image" Target="../media/image23.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2.g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g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omments" Target="../comments/comment3.xml"/><Relationship Id="rId3" Type="http://schemas.openxmlformats.org/officeDocument/2006/relationships/image" Target="../media/image11.gif"/><Relationship Id="rId4" Type="http://schemas.openxmlformats.org/officeDocument/2006/relationships/image" Target="../media/image2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media/media4.mp4"/><Relationship Id="rId3" Type="http://schemas.microsoft.com/office/2007/relationships/media" Target="../media/media4.mp4"/><Relationship Id="rId4" Type="http://schemas.openxmlformats.org/officeDocument/2006/relationships/image" Target="../media/image2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3.png"/><Relationship Id="rId5" Type="http://schemas.openxmlformats.org/officeDocument/2006/relationships/video" Target="../media/media2.mp4"/><Relationship Id="rId6" Type="http://schemas.microsoft.com/office/2007/relationships/media" Target="../media/media2.mp4"/><Relationship Id="rId7" Type="http://schemas.openxmlformats.org/officeDocument/2006/relationships/image" Target="../media/image4.png"/><Relationship Id="rId8" Type="http://schemas.openxmlformats.org/officeDocument/2006/relationships/video" Target="../media/media3.mp4"/><Relationship Id="rId9" Type="http://schemas.microsoft.com/office/2007/relationships/media" Target="../media/media3.mp4"/><Relationship Id="rId10" Type="http://schemas.openxmlformats.org/officeDocument/2006/relationships/image" Target="../media/image5.png"/><Relationship Id="rId11" Type="http://schemas.openxmlformats.org/officeDocument/2006/relationships/image" Target="../media/image1.gif"/><Relationship Id="rId12" Type="http://schemas.openxmlformats.org/officeDocument/2006/relationships/image" Target="../media/image2.gif"/><Relationship Id="rId13" Type="http://schemas.openxmlformats.org/officeDocument/2006/relationships/image" Target="../media/image3.g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Rectangle"/>
          <p:cNvSpPr/>
          <p:nvPr/>
        </p:nvSpPr>
        <p:spPr>
          <a:xfrm>
            <a:off x="0" y="0"/>
            <a:ext cx="23774400" cy="13716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Calibri"/>
                <a:ea typeface="Calibri"/>
                <a:cs typeface="Calibri"/>
                <a:sym typeface="Calibri"/>
              </a:defRPr>
            </a:pPr>
          </a:p>
        </p:txBody>
      </p:sp>
      <p:sp>
        <p:nvSpPr>
          <p:cNvPr id="172" name="Introduction to Finite Volume Methods"/>
          <p:cNvSpPr txBox="1"/>
          <p:nvPr/>
        </p:nvSpPr>
        <p:spPr>
          <a:xfrm>
            <a:off x="1329689" y="5199141"/>
            <a:ext cx="15590521" cy="2389110"/>
          </a:xfrm>
          <a:prstGeom prst="rect">
            <a:avLst/>
          </a:prstGeom>
          <a:ln w="12700">
            <a:miter lim="400000"/>
          </a:ln>
          <a:extLst>
            <a:ext uri="{C572A759-6A51-4108-AA02-DFA0A04FC94B}">
              <ma14:wrappingTextBoxFlag xmlns:ma14="http://schemas.microsoft.com/office/mac/drawingml/2011/main" val="1"/>
            </a:ext>
          </a:extLst>
        </p:spPr>
        <p:txBody>
          <a:bodyPr tIns="91439" bIns="91439" anchor="b">
            <a:spAutoFit/>
          </a:bodyPr>
          <a:lstStyle>
            <a:lvl1pPr defTabSz="1828800">
              <a:lnSpc>
                <a:spcPts val="8000"/>
              </a:lnSpc>
              <a:spcBef>
                <a:spcPts val="0"/>
              </a:spcBef>
              <a:defRPr sz="9600">
                <a:solidFill>
                  <a:srgbClr val="FFFFFF"/>
                </a:solidFill>
                <a:latin typeface="Arial Black"/>
                <a:ea typeface="Arial Black"/>
                <a:cs typeface="Arial Black"/>
                <a:sym typeface="Arial Black"/>
              </a:defRPr>
            </a:lvl1pPr>
          </a:lstStyle>
          <a:p>
            <a:pPr/>
            <a:r>
              <a:t>Introduction to Finite Volume Methods</a:t>
            </a:r>
          </a:p>
        </p:txBody>
      </p:sp>
      <p:sp>
        <p:nvSpPr>
          <p:cNvPr id="173" name="Line"/>
          <p:cNvSpPr/>
          <p:nvPr/>
        </p:nvSpPr>
        <p:spPr>
          <a:xfrm>
            <a:off x="1422400" y="7788275"/>
            <a:ext cx="12598400" cy="0"/>
          </a:xfrm>
          <a:prstGeom prst="line">
            <a:avLst/>
          </a:prstGeom>
          <a:ln w="38100">
            <a:solidFill>
              <a:srgbClr val="FFFFFF"/>
            </a:solidFill>
            <a:miter/>
          </a:ln>
        </p:spPr>
        <p:txBody>
          <a:bodyPr tIns="91439" bIns="91439"/>
          <a:lstStyle/>
          <a:p>
            <a:pPr defTabSz="1828800">
              <a:lnSpc>
                <a:spcPct val="100000"/>
              </a:lnSpc>
              <a:spcBef>
                <a:spcPts val="0"/>
              </a:spcBef>
              <a:defRPr sz="3600">
                <a:latin typeface="Calibri"/>
                <a:ea typeface="Calibri"/>
                <a:cs typeface="Calibri"/>
                <a:sym typeface="Calibri"/>
              </a:defRPr>
            </a:pPr>
          </a:p>
        </p:txBody>
      </p:sp>
      <p:sp>
        <p:nvSpPr>
          <p:cNvPr id="174" name="A practical and mildly historical development of Finite Volume Methods for transport problems"/>
          <p:cNvSpPr txBox="1"/>
          <p:nvPr/>
        </p:nvSpPr>
        <p:spPr>
          <a:xfrm>
            <a:off x="1329689" y="8207375"/>
            <a:ext cx="13218796" cy="1199575"/>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00000"/>
              </a:lnSpc>
              <a:spcBef>
                <a:spcPts val="0"/>
              </a:spcBef>
              <a:defRPr sz="3600">
                <a:solidFill>
                  <a:srgbClr val="FFFFFF"/>
                </a:solidFill>
                <a:latin typeface="Calibri"/>
                <a:ea typeface="Calibri"/>
                <a:cs typeface="Calibri"/>
                <a:sym typeface="Calibri"/>
              </a:defRPr>
            </a:lvl1pPr>
          </a:lstStyle>
          <a:p>
            <a:pPr/>
            <a:r>
              <a:t>A practical and mildly historical development of Finite Volume Methods for transport problems</a:t>
            </a:r>
          </a:p>
        </p:txBody>
      </p:sp>
      <p:sp>
        <p:nvSpPr>
          <p:cNvPr id="175" name="Rectangle"/>
          <p:cNvSpPr/>
          <p:nvPr/>
        </p:nvSpPr>
        <p:spPr>
          <a:xfrm>
            <a:off x="23774400" y="0"/>
            <a:ext cx="609600" cy="11176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Calibri"/>
                <a:ea typeface="Calibri"/>
                <a:cs typeface="Calibri"/>
                <a:sym typeface="Calibri"/>
              </a:defRPr>
            </a:pPr>
          </a:p>
        </p:txBody>
      </p:sp>
      <p:sp>
        <p:nvSpPr>
          <p:cNvPr id="176" name="Rectangle"/>
          <p:cNvSpPr/>
          <p:nvPr/>
        </p:nvSpPr>
        <p:spPr>
          <a:xfrm>
            <a:off x="23774400" y="11176000"/>
            <a:ext cx="609600" cy="2540000"/>
          </a:xfrm>
          <a:prstGeom prst="rect">
            <a:avLst/>
          </a:prstGeom>
          <a:solidFill>
            <a:srgbClr val="FFC000"/>
          </a:solidFill>
          <a:ln w="12700">
            <a:miter lim="400000"/>
          </a:ln>
        </p:spPr>
        <p:txBody>
          <a:bodyPr tIns="91439" bIns="91439" anchor="ctr"/>
          <a:lstStyle/>
          <a:p>
            <a:pPr algn="ctr" defTabSz="1828800">
              <a:lnSpc>
                <a:spcPct val="100000"/>
              </a:lnSpc>
              <a:spcBef>
                <a:spcPts val="0"/>
              </a:spcBef>
              <a:defRPr sz="3600">
                <a:solidFill>
                  <a:srgbClr val="FFFFFF"/>
                </a:solidFill>
                <a:latin typeface="Calibri"/>
                <a:ea typeface="Calibri"/>
                <a:cs typeface="Calibri"/>
                <a:sym typeface="Calibri"/>
              </a:defRPr>
            </a:pPr>
          </a:p>
        </p:txBody>
      </p:sp>
      <p:sp>
        <p:nvSpPr>
          <p:cNvPr id="177" name="Jon Staggs…"/>
          <p:cNvSpPr txBox="1"/>
          <p:nvPr/>
        </p:nvSpPr>
        <p:spPr>
          <a:xfrm>
            <a:off x="638925" y="11649709"/>
            <a:ext cx="10653395" cy="15925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defTabSz="1828800">
              <a:lnSpc>
                <a:spcPct val="100000"/>
              </a:lnSpc>
              <a:spcBef>
                <a:spcPts val="0"/>
              </a:spcBef>
              <a:defRPr sz="2600">
                <a:solidFill>
                  <a:srgbClr val="FFFFFF"/>
                </a:solidFill>
                <a:latin typeface="Arial Black"/>
                <a:ea typeface="Arial Black"/>
                <a:cs typeface="Arial Black"/>
                <a:sym typeface="Arial Black"/>
              </a:defRPr>
            </a:pPr>
            <a:r>
              <a:t>Jon Staggs</a:t>
            </a:r>
          </a:p>
          <a:p>
            <a:pPr defTabSz="1828800">
              <a:lnSpc>
                <a:spcPct val="100000"/>
              </a:lnSpc>
              <a:spcBef>
                <a:spcPts val="0"/>
              </a:spcBef>
              <a:defRPr sz="2600">
                <a:solidFill>
                  <a:srgbClr val="FFFFFF"/>
                </a:solidFill>
                <a:latin typeface="Calibri"/>
                <a:ea typeface="Calibri"/>
                <a:cs typeface="Calibri"/>
                <a:sym typeface="Calibri"/>
              </a:defRPr>
            </a:pPr>
            <a:r>
              <a:rPr>
                <a:latin typeface="Arial Black"/>
                <a:ea typeface="Arial Black"/>
                <a:cs typeface="Arial Black"/>
                <a:sym typeface="Arial Black"/>
              </a:rPr>
              <a:t>PhD Student at Oden Institute,</a:t>
            </a:r>
            <a:endParaRPr>
              <a:latin typeface="Arial Black"/>
              <a:ea typeface="Arial Black"/>
              <a:cs typeface="Arial Black"/>
              <a:sym typeface="Arial Black"/>
            </a:endParaRPr>
          </a:p>
          <a:p>
            <a:pPr defTabSz="1828800">
              <a:lnSpc>
                <a:spcPct val="100000"/>
              </a:lnSpc>
              <a:spcBef>
                <a:spcPts val="0"/>
              </a:spcBef>
              <a:defRPr sz="2600">
                <a:solidFill>
                  <a:srgbClr val="FFFFFF"/>
                </a:solidFill>
                <a:latin typeface="Calibri"/>
                <a:ea typeface="Calibri"/>
                <a:cs typeface="Calibri"/>
                <a:sym typeface="Calibri"/>
              </a:defRPr>
            </a:pPr>
            <a:r>
              <a:rPr>
                <a:latin typeface="Arial Black"/>
                <a:ea typeface="Arial Black"/>
                <a:cs typeface="Arial Black"/>
                <a:sym typeface="Arial Black"/>
              </a:rPr>
              <a:t>The University of Texas at Austin</a:t>
            </a:r>
          </a:p>
        </p:txBody>
      </p:sp>
      <p:pic>
        <p:nvPicPr>
          <p:cNvPr id="178" name="image.png" descr="image.png"/>
          <p:cNvPicPr>
            <a:picLocks noChangeAspect="1"/>
          </p:cNvPicPr>
          <p:nvPr/>
        </p:nvPicPr>
        <p:blipFill>
          <a:blip r:embed="rId2">
            <a:extLst/>
          </a:blip>
          <a:stretch>
            <a:fillRect/>
          </a:stretch>
        </p:blipFill>
        <p:spPr>
          <a:xfrm>
            <a:off x="876300" y="822325"/>
            <a:ext cx="6010275" cy="1044575"/>
          </a:xfrm>
          <a:prstGeom prst="rect">
            <a:avLst/>
          </a:prstGeom>
          <a:ln w="12700">
            <a:miter lim="400000"/>
          </a:ln>
        </p:spPr>
      </p:pic>
      <p:sp>
        <p:nvSpPr>
          <p:cNvPr id="179" name="Email:…"/>
          <p:cNvSpPr txBox="1"/>
          <p:nvPr/>
        </p:nvSpPr>
        <p:spPr>
          <a:xfrm>
            <a:off x="12206662" y="11884659"/>
            <a:ext cx="10653396" cy="11226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r" defTabSz="1828800">
              <a:lnSpc>
                <a:spcPct val="100000"/>
              </a:lnSpc>
              <a:spcBef>
                <a:spcPts val="0"/>
              </a:spcBef>
              <a:defRPr sz="2600">
                <a:solidFill>
                  <a:srgbClr val="FFFFFF"/>
                </a:solidFill>
                <a:latin typeface="Arial Black"/>
                <a:ea typeface="Arial Black"/>
                <a:cs typeface="Arial Black"/>
                <a:sym typeface="Arial Black"/>
              </a:defRPr>
            </a:pPr>
            <a:r>
              <a:t>Email: </a:t>
            </a:r>
          </a:p>
          <a:p>
            <a:pPr algn="r" defTabSz="1828800">
              <a:lnSpc>
                <a:spcPct val="100000"/>
              </a:lnSpc>
              <a:spcBef>
                <a:spcPts val="0"/>
              </a:spcBef>
              <a:defRPr sz="2600">
                <a:solidFill>
                  <a:srgbClr val="FFFFFF"/>
                </a:solidFill>
                <a:latin typeface="Arial Black"/>
                <a:ea typeface="Arial Black"/>
                <a:cs typeface="Arial Black"/>
                <a:sym typeface="Arial Black"/>
              </a:defRPr>
            </a:pPr>
            <a:r>
              <a:t>Jon.Staggs@utexas.edu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7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80"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281" name="The simplest thing you can do"/>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The simplest thing you can do</a:t>
            </a:r>
          </a:p>
        </p:txBody>
      </p:sp>
      <p:sp>
        <p:nvSpPr>
          <p:cNvPr id="28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283" name="Upwinding (i.e. Forward Euler in time and Forward Euler in space)"/>
          <p:cNvSpPr txBox="1"/>
          <p:nvPr/>
        </p:nvSpPr>
        <p:spPr>
          <a:xfrm>
            <a:off x="1634422" y="3535501"/>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Upwinding (i.e. Forward Euler in time and Forward Euler in space)</a:t>
            </a:r>
          </a:p>
        </p:txBody>
      </p:sp>
      <p:sp>
        <p:nvSpPr>
          <p:cNvPr id="284" name="If you wanted to do a double for loop for the update:"/>
          <p:cNvSpPr txBox="1"/>
          <p:nvPr/>
        </p:nvSpPr>
        <p:spPr>
          <a:xfrm>
            <a:off x="1596278" y="7867435"/>
            <a:ext cx="13811037"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If you wanted to do a double for loop for the update:</a:t>
            </a:r>
          </a:p>
        </p:txBody>
      </p:sp>
      <p:sp>
        <p:nvSpPr>
          <p:cNvPr id="285" name="Equation"/>
          <p:cNvSpPr txBox="1"/>
          <p:nvPr/>
        </p:nvSpPr>
        <p:spPr>
          <a:xfrm>
            <a:off x="9081808" y="4566131"/>
            <a:ext cx="6394875" cy="1434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4800" i="1">
                          <a:solidFill>
                            <a:srgbClr val="000000"/>
                          </a:solidFill>
                          <a:latin typeface="Cambria Math" panose="02040503050406030204" pitchFamily="18" charset="0"/>
                        </a:rPr>
                      </m:ctrlPr>
                      <m:type m:val="bar"/>
                    </m:fPr>
                    <m:num>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f>
                    <m:fPr>
                      <m:ctrlPr>
                        <a:rPr xmlns:a="http://schemas.openxmlformats.org/drawingml/2006/main" sz="4800" i="1">
                          <a:solidFill>
                            <a:srgbClr val="000000"/>
                          </a:solidFill>
                          <a:latin typeface="Cambria Math" panose="02040503050406030204" pitchFamily="18" charset="0"/>
                        </a:rPr>
                      </m:ctrlPr>
                      <m:type m:val="bar"/>
                    </m:fPr>
                    <m:num>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up>
                          <m:r>
                            <a:rPr xmlns:a="http://schemas.openxmlformats.org/drawingml/2006/main" sz="4800" i="1">
                              <a:solidFill>
                                <a:srgbClr val="000000"/>
                              </a:solidFill>
                              <a:latin typeface="Cambria Math" panose="02040503050406030204" pitchFamily="18" charset="0"/>
                            </a:rPr>
                            <m:t>n</m:t>
                          </m:r>
                        </m:sup>
                      </m:sSubSup>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oMath>
              </m:oMathPara>
            </a14:m>
            <a:endParaRPr sz="4800"/>
          </a:p>
        </p:txBody>
      </p:sp>
      <p:sp>
        <p:nvSpPr>
          <p:cNvPr id="286" name="Equation"/>
          <p:cNvSpPr txBox="1"/>
          <p:nvPr/>
        </p:nvSpPr>
        <p:spPr>
          <a:xfrm>
            <a:off x="8922050" y="9152991"/>
            <a:ext cx="6855469"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oMath>
              </m:oMathPara>
            </a14:m>
            <a:endParaRPr sz="4800"/>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8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90"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291" name="Upwinding for linear advection"/>
          <p:cNvSpPr txBox="1"/>
          <p:nvPr/>
        </p:nvSpPr>
        <p:spPr>
          <a:xfrm>
            <a:off x="1371600" y="2373918"/>
            <a:ext cx="21289645"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Upwinding for linear advection</a:t>
            </a:r>
          </a:p>
        </p:txBody>
      </p:sp>
      <p:sp>
        <p:nvSpPr>
          <p:cNvPr id="29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293" name="Generally, we put things in Matrix-vector Notation:"/>
          <p:cNvSpPr txBox="1"/>
          <p:nvPr/>
        </p:nvSpPr>
        <p:spPr>
          <a:xfrm>
            <a:off x="1371600" y="3681551"/>
            <a:ext cx="21289645"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Generally, we put things in Matrix-vector Notation:</a:t>
            </a:r>
          </a:p>
        </p:txBody>
      </p:sp>
      <p:sp>
        <p:nvSpPr>
          <p:cNvPr id="294" name="Here A is (just   on the diagonal and   on the subdiagonal)"/>
          <p:cNvSpPr txBox="1"/>
          <p:nvPr/>
        </p:nvSpPr>
        <p:spPr>
          <a:xfrm>
            <a:off x="1371600" y="6631459"/>
            <a:ext cx="21289645" cy="7870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Here A is (just </a:t>
            </a:r>
            <a14:m>
              <m:oMath>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α</m:t>
                </m:r>
              </m:oMath>
            </a14:m>
            <a:r>
              <a:t> on the diagonal and </a:t>
            </a:r>
            <a14:m>
              <m:oMath>
                <m:r>
                  <a:rPr xmlns:a="http://schemas.openxmlformats.org/drawingml/2006/main" sz="5200" i="1">
                    <a:solidFill>
                      <a:srgbClr val="000000"/>
                    </a:solidFill>
                    <a:latin typeface="Cambria Math" panose="02040503050406030204" pitchFamily="18" charset="0"/>
                  </a:rPr>
                  <m:t>α</m:t>
                </m:r>
              </m:oMath>
            </a14:m>
            <a:r>
              <a:t> on the subdiagonal)</a:t>
            </a:r>
          </a:p>
        </p:txBody>
      </p:sp>
      <p:sp>
        <p:nvSpPr>
          <p:cNvPr id="295" name="Equation"/>
          <p:cNvSpPr txBox="1"/>
          <p:nvPr/>
        </p:nvSpPr>
        <p:spPr>
          <a:xfrm>
            <a:off x="10666150" y="4909690"/>
            <a:ext cx="3858873" cy="623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p>
                    <m:e>
                      <m:limUpp>
                        <m:e>
                          <m:r>
                            <a:rPr xmlns:a="http://schemas.openxmlformats.org/drawingml/2006/main" sz="5700" i="1">
                              <a:solidFill>
                                <a:srgbClr val="000000"/>
                              </a:solidFill>
                              <a:latin typeface="Cambria Math" panose="02040503050406030204" pitchFamily="18" charset="0"/>
                            </a:rPr>
                            <m:t>u</m:t>
                          </m:r>
                        </m:e>
                        <m:lim>
                          <m:r>
                            <a:rPr xmlns:a="http://schemas.openxmlformats.org/drawingml/2006/main" sz="5700" i="1">
                              <a:solidFill>
                                <a:srgbClr val="000000"/>
                              </a:solidFill>
                              <a:latin typeface="Cambria Math" panose="02040503050406030204" pitchFamily="18" charset="0"/>
                            </a:rPr>
                            <m:t>⃗</m:t>
                          </m:r>
                        </m:lim>
                      </m:limUpp>
                    </m:e>
                    <m:sup>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1</m:t>
                      </m:r>
                    </m:sup>
                  </m:s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A</m:t>
                  </m:r>
                  <m:sSup>
                    <m:e>
                      <m:limUpp>
                        <m:e>
                          <m:r>
                            <a:rPr xmlns:a="http://schemas.openxmlformats.org/drawingml/2006/main" sz="5700" i="1">
                              <a:solidFill>
                                <a:srgbClr val="000000"/>
                              </a:solidFill>
                              <a:latin typeface="Cambria Math" panose="02040503050406030204" pitchFamily="18" charset="0"/>
                            </a:rPr>
                            <m:t>u</m:t>
                          </m:r>
                        </m:e>
                        <m:lim>
                          <m:r>
                            <a:rPr xmlns:a="http://schemas.openxmlformats.org/drawingml/2006/main" sz="5700" i="1">
                              <a:solidFill>
                                <a:srgbClr val="000000"/>
                              </a:solidFill>
                              <a:latin typeface="Cambria Math" panose="02040503050406030204" pitchFamily="18" charset="0"/>
                            </a:rPr>
                            <m:t>⃗</m:t>
                          </m:r>
                        </m:lim>
                      </m:limUpp>
                    </m:e>
                    <m:sup>
                      <m:r>
                        <a:rPr xmlns:a="http://schemas.openxmlformats.org/drawingml/2006/main" sz="5700" i="1">
                          <a:solidFill>
                            <a:srgbClr val="000000"/>
                          </a:solidFill>
                          <a:latin typeface="Cambria Math" panose="02040503050406030204" pitchFamily="18" charset="0"/>
                        </a:rPr>
                        <m:t>n</m:t>
                      </m:r>
                    </m:sup>
                  </m:sSup>
                </m:oMath>
              </m:oMathPara>
            </a14:m>
            <a:endParaRPr sz="5700"/>
          </a:p>
        </p:txBody>
      </p:sp>
      <p:sp>
        <p:nvSpPr>
          <p:cNvPr id="296" name="Equation"/>
          <p:cNvSpPr txBox="1"/>
          <p:nvPr/>
        </p:nvSpPr>
        <p:spPr>
          <a:xfrm>
            <a:off x="5781764" y="7861506"/>
            <a:ext cx="6068230" cy="291632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d>
                    <m:dPr>
                      <m:ctrlPr>
                        <a:rPr xmlns:a="http://schemas.openxmlformats.org/drawingml/2006/main" sz="4800" i="1">
                          <a:solidFill>
                            <a:srgbClr val="000000"/>
                          </a:solidFill>
                          <a:latin typeface="Cambria Math" panose="02040503050406030204" pitchFamily="18" charset="0"/>
                        </a:rPr>
                      </m:ctrlPr>
                      <m:begChr m:val="["/>
                      <m:endChr m:val="]"/>
                    </m:dPr>
                    <m:e>
                      <m:m>
                        <m:mPr>
                          <m:ctrlPr>
                            <a:rPr xmlns:a="http://schemas.openxmlformats.org/drawingml/2006/main" sz="480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α</m:t>
                            </m:r>
                          </m:e>
                          <m:e>
                            <m:r>
                              <a:rPr xmlns:a="http://schemas.openxmlformats.org/drawingml/2006/main" sz="4800" i="1">
                                <a:solidFill>
                                  <a:srgbClr val="000000"/>
                                </a:solidFill>
                                <a:latin typeface="Cambria Math" panose="02040503050406030204" pitchFamily="18" charset="0"/>
                              </a:rPr>
                              <m:t>0</m:t>
                            </m:r>
                          </m:e>
                          <m:e>
                            <m:r>
                              <a:rPr xmlns:a="http://schemas.openxmlformats.org/drawingml/2006/main" sz="4800" i="1">
                                <a:solidFill>
                                  <a:srgbClr val="000000"/>
                                </a:solidFill>
                                <a:latin typeface="Cambria Math" panose="02040503050406030204" pitchFamily="18" charset="0"/>
                              </a:rPr>
                              <m:t>⋯</m:t>
                            </m:r>
                          </m:e>
                          <m:e>
                            <m:r>
                              <a:rPr xmlns:a="http://schemas.openxmlformats.org/drawingml/2006/main" sz="4800" i="1">
                                <a:solidFill>
                                  <a:srgbClr val="000000"/>
                                </a:solidFill>
                                <a:latin typeface="Cambria Math" panose="02040503050406030204" pitchFamily="18" charset="0"/>
                              </a:rPr>
                              <m:t>0</m:t>
                            </m:r>
                          </m:e>
                        </m:mr>
                        <m:mr>
                          <m:e>
                            <m:r>
                              <a:rPr xmlns:a="http://schemas.openxmlformats.org/drawingml/2006/main" sz="4800" i="1">
                                <a:solidFill>
                                  <a:srgbClr val="000000"/>
                                </a:solidFill>
                                <a:latin typeface="Cambria Math" panose="02040503050406030204" pitchFamily="18" charset="0"/>
                              </a:rPr>
                              <m:t>α</m:t>
                            </m:r>
                          </m:e>
                          <m:e>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α</m:t>
                            </m:r>
                          </m:e>
                          <m:e>
                            <m:r>
                              <a:rPr xmlns:a="http://schemas.openxmlformats.org/drawingml/2006/main" sz="4800" i="1">
                                <a:solidFill>
                                  <a:srgbClr val="000000"/>
                                </a:solidFill>
                                <a:latin typeface="Cambria Math" panose="02040503050406030204" pitchFamily="18" charset="0"/>
                              </a:rPr>
                              <m:t>0</m:t>
                            </m:r>
                          </m:e>
                          <m:e>
                            <m:r>
                              <a:rPr xmlns:a="http://schemas.openxmlformats.org/drawingml/2006/main" sz="4800" i="1">
                                <a:solidFill>
                                  <a:srgbClr val="000000"/>
                                </a:solidFill>
                                <a:latin typeface="Cambria Math" panose="02040503050406030204" pitchFamily="18" charset="0"/>
                              </a:rPr>
                              <m:t>⋯</m:t>
                            </m:r>
                          </m:e>
                        </m:mr>
                        <m:mr>
                          <m:e>
                            <m:r>
                              <a:rPr xmlns:a="http://schemas.openxmlformats.org/drawingml/2006/main" sz="4800" i="1">
                                <a:solidFill>
                                  <a:srgbClr val="000000"/>
                                </a:solidFill>
                                <a:latin typeface="Cambria Math" panose="02040503050406030204" pitchFamily="18" charset="0"/>
                              </a:rPr>
                              <m:t>0</m:t>
                            </m:r>
                          </m:e>
                          <m:e>
                            <m:r>
                              <a:rPr xmlns:a="http://schemas.openxmlformats.org/drawingml/2006/main" sz="4800" i="1">
                                <a:solidFill>
                                  <a:srgbClr val="000000"/>
                                </a:solidFill>
                                <a:latin typeface="Cambria Math" panose="02040503050406030204" pitchFamily="18" charset="0"/>
                              </a:rPr>
                              <m:t>α</m:t>
                            </m:r>
                          </m:e>
                          <m:e>
                            <m:r>
                              <a:rPr xmlns:a="http://schemas.openxmlformats.org/drawingml/2006/main" sz="4800" i="1">
                                <a:solidFill>
                                  <a:srgbClr val="000000"/>
                                </a:solidFill>
                                <a:latin typeface="Cambria Math" panose="02040503050406030204" pitchFamily="18" charset="0"/>
                              </a:rPr>
                              <m:t>⋱</m:t>
                            </m:r>
                          </m:e>
                          <m:e>
                            <m:r>
                              <a:rPr xmlns:a="http://schemas.openxmlformats.org/drawingml/2006/main" sz="4800" i="1">
                                <a:solidFill>
                                  <a:srgbClr val="000000"/>
                                </a:solidFill>
                                <a:latin typeface="Cambria Math" panose="02040503050406030204" pitchFamily="18" charset="0"/>
                              </a:rPr>
                              <m:t>⋯</m:t>
                            </m:r>
                          </m:e>
                        </m:mr>
                        <m:mr>
                          <m:e>
                            <m:r>
                              <a:rPr xmlns:a="http://schemas.openxmlformats.org/drawingml/2006/main" sz="4800" i="1">
                                <a:solidFill>
                                  <a:srgbClr val="000000"/>
                                </a:solidFill>
                                <a:latin typeface="Cambria Math" panose="02040503050406030204" pitchFamily="18" charset="0"/>
                              </a:rPr>
                              <m:t>⋮</m:t>
                            </m:r>
                          </m:e>
                          <m:e>
                            <m:r>
                              <a:rPr xmlns:a="http://schemas.openxmlformats.org/drawingml/2006/main" sz="4800" i="1">
                                <a:solidFill>
                                  <a:srgbClr val="000000"/>
                                </a:solidFill>
                                <a:latin typeface="Cambria Math" panose="02040503050406030204" pitchFamily="18" charset="0"/>
                              </a:rPr>
                              <m:t>⋱</m:t>
                            </m:r>
                          </m:e>
                          <m:e/>
                          <m:e/>
                        </m:mr>
                      </m:m>
                    </m:e>
                  </m:d>
                </m:oMath>
              </m:oMathPara>
            </a14:m>
            <a:endParaRPr sz="4800"/>
          </a:p>
        </p:txBody>
      </p:sp>
      <p:sp>
        <p:nvSpPr>
          <p:cNvPr id="297" name="with"/>
          <p:cNvSpPr txBox="1"/>
          <p:nvPr/>
        </p:nvSpPr>
        <p:spPr>
          <a:xfrm>
            <a:off x="14045164" y="8320712"/>
            <a:ext cx="5139239" cy="16629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with </a:t>
            </a:r>
            <a14:m>
              <m:oMath>
                <m:r>
                  <a:rPr xmlns:a="http://schemas.openxmlformats.org/drawingml/2006/main" sz="5200" i="1">
                    <a:solidFill>
                      <a:srgbClr val="000000"/>
                    </a:solidFill>
                    <a:latin typeface="Cambria Math" panose="02040503050406030204" pitchFamily="18" charset="0"/>
                  </a:rPr>
                  <m:t>α</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f>
                  <m:fPr>
                    <m:ctrlPr>
                      <a:rPr xmlns:a="http://schemas.openxmlformats.org/drawingml/2006/main" sz="5200" i="1">
                        <a:solidFill>
                          <a:srgbClr val="000000"/>
                        </a:solidFill>
                        <a:latin typeface="Cambria Math" panose="02040503050406030204" pitchFamily="18" charset="0"/>
                      </a:rPr>
                    </m:ctrlPr>
                    <m:type m:val="bar"/>
                  </m:fPr>
                  <m:num>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t</m:t>
                    </m:r>
                  </m:num>
                  <m:den>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den>
                </m:f>
              </m:oMath>
            </a14: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00"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01"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30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303" name="Why are we getting some diffusion...? Maybe our grids were too course?"/>
          <p:cNvSpPr txBox="1"/>
          <p:nvPr/>
        </p:nvSpPr>
        <p:spPr>
          <a:xfrm>
            <a:off x="1346200" y="11418365"/>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Why are we getting some diffusion...? Maybe our grids were too course?</a:t>
            </a:r>
          </a:p>
        </p:txBody>
      </p:sp>
      <p:pic>
        <p:nvPicPr>
          <p:cNvPr id="304" name="upwind_gauss_diffuse.gif" descr="upwind_gauss_diffuse.gif"/>
          <p:cNvPicPr>
            <a:picLocks noChangeAspect="0"/>
          </p:cNvPicPr>
          <p:nvPr/>
        </p:nvPicPr>
        <p:blipFill>
          <a:blip r:embed="rId2">
            <a:extLst/>
          </a:blip>
          <a:stretch>
            <a:fillRect/>
          </a:stretch>
        </p:blipFill>
        <p:spPr>
          <a:xfrm>
            <a:off x="3473693" y="3154055"/>
            <a:ext cx="15966798" cy="7983400"/>
          </a:xfrm>
          <a:prstGeom prst="rect">
            <a:avLst/>
          </a:prstGeom>
          <a:ln w="12700">
            <a:miter lim="400000"/>
          </a:ln>
        </p:spPr>
      </p:pic>
      <p:sp>
        <p:nvSpPr>
          <p:cNvPr id="305" name="Upwinding for linear advect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Upwinding for linear advection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08"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09"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310" name="Upwinding for linear advect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Upwinding for linear advection</a:t>
            </a:r>
          </a:p>
        </p:txBody>
      </p:sp>
      <p:sp>
        <p:nvSpPr>
          <p:cNvPr id="311"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312" name="Hmmm... that seemed to make it worse. Try refining x?"/>
          <p:cNvSpPr txBox="1"/>
          <p:nvPr/>
        </p:nvSpPr>
        <p:spPr>
          <a:xfrm>
            <a:off x="1346200" y="11517635"/>
            <a:ext cx="21289645"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Hmmm... that seemed to make it worse. Try refining x?</a:t>
            </a:r>
          </a:p>
        </p:txBody>
      </p:sp>
      <p:pic>
        <p:nvPicPr>
          <p:cNvPr id="313" name="upwind_refine_t.png" descr="upwind_refine_t.png"/>
          <p:cNvPicPr>
            <a:picLocks noChangeAspect="1"/>
          </p:cNvPicPr>
          <p:nvPr/>
        </p:nvPicPr>
        <p:blipFill>
          <a:blip r:embed="rId2">
            <a:extLst/>
          </a:blip>
          <a:stretch>
            <a:fillRect/>
          </a:stretch>
        </p:blipFill>
        <p:spPr>
          <a:xfrm>
            <a:off x="5731057" y="4354708"/>
            <a:ext cx="11039293" cy="6153050"/>
          </a:xfrm>
          <a:prstGeom prst="rect">
            <a:avLst/>
          </a:prstGeom>
          <a:ln w="12700">
            <a:miter lim="400000"/>
          </a:ln>
        </p:spPr>
      </p:pic>
      <p:sp>
        <p:nvSpPr>
          <p:cNvPr id="314" name="Try refining time grid"/>
          <p:cNvSpPr txBox="1"/>
          <p:nvPr/>
        </p:nvSpPr>
        <p:spPr>
          <a:xfrm>
            <a:off x="1634422" y="3547714"/>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Try refining time grid</a:t>
            </a:r>
          </a:p>
        </p:txBody>
      </p:sp>
      <p:pic>
        <p:nvPicPr>
          <p:cNvPr id="315" name="upwind_og_diffusion.png" descr="upwind_og_diffusion.png"/>
          <p:cNvPicPr>
            <a:picLocks noChangeAspect="1"/>
          </p:cNvPicPr>
          <p:nvPr/>
        </p:nvPicPr>
        <p:blipFill>
          <a:blip r:embed="rId3">
            <a:extLst/>
          </a:blip>
          <a:srcRect l="0" t="0" r="0" b="0"/>
          <a:stretch>
            <a:fillRect/>
          </a:stretch>
        </p:blipFill>
        <p:spPr>
          <a:xfrm>
            <a:off x="1129491" y="4437761"/>
            <a:ext cx="10687571" cy="5957007"/>
          </a:xfrm>
          <a:prstGeom prst="rect">
            <a:avLst/>
          </a:prstGeom>
          <a:ln w="12700">
            <a:miter lim="400000"/>
          </a:ln>
        </p:spPr>
      </p:pic>
      <p:sp>
        <p:nvSpPr>
          <p:cNvPr id="316" name="Original"/>
          <p:cNvSpPr txBox="1"/>
          <p:nvPr/>
        </p:nvSpPr>
        <p:spPr>
          <a:xfrm>
            <a:off x="4806312" y="10355937"/>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Original</a:t>
            </a:r>
          </a:p>
        </p:txBody>
      </p:sp>
      <p:sp>
        <p:nvSpPr>
          <p:cNvPr id="317" name="Smaller"/>
          <p:cNvSpPr txBox="1"/>
          <p:nvPr/>
        </p:nvSpPr>
        <p:spPr>
          <a:xfrm>
            <a:off x="17376144" y="10321267"/>
            <a:ext cx="21289645" cy="78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Smaller </a:t>
            </a:r>
            <a14:m>
              <m:oMath>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t</m:t>
                </m:r>
              </m:oMath>
            </a14: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273438 0.000000" origin="layout" pathEditMode="relative">
                                      <p:cBhvr>
                                        <p:cTn id="10" dur="1000" fill="hold"/>
                                        <p:tgtEl>
                                          <p:spTgt spid="313"/>
                                        </p:tgtEl>
                                        <p:attrNameLst>
                                          <p:attrName>ppt_x</p:attrName>
                                          <p:attrName>ppt_y</p:attrName>
                                        </p:attrNameLst>
                                      </p:cBhvr>
                                    </p:animMotion>
                                  </p:childTnLst>
                                </p:cTn>
                              </p:par>
                            </p:childTnLst>
                          </p:cTn>
                        </p:par>
                        <p:par>
                          <p:cTn id="11" fill="hold">
                            <p:stCondLst>
                              <p:cond delay="1000"/>
                            </p:stCondLst>
                            <p:childTnLst>
                              <p:par>
                                <p:cTn id="12" presetClass="entr" nodeType="afterEffect" presetSubtype="0" presetID="1" grpId="3" fill="hold">
                                  <p:stCondLst>
                                    <p:cond delay="0"/>
                                  </p:stCondLst>
                                  <p:iterate type="el" backwards="0">
                                    <p:tmAbs val="0"/>
                                  </p:iterate>
                                  <p:childTnLst>
                                    <p:set>
                                      <p:cBhvr>
                                        <p:cTn id="13" fill="hold"/>
                                        <p:tgtEl>
                                          <p:spTgt spid="3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15"/>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3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5" grpId="4"/>
      <p:bldP build="whole" bldLvl="1" animBg="1" rev="0" advAuto="0" spid="312" grpId="6"/>
      <p:bldP build="whole" bldLvl="1" animBg="1" rev="0" advAuto="0" spid="317" grpId="3"/>
      <p:bldP build="whole" bldLvl="1" animBg="1" rev="0" advAuto="0" spid="313" grpId="1"/>
      <p:bldP build="whole" bldLvl="1" animBg="1" rev="0" advAuto="0" spid="316" grpId="5"/>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20"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21"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322" name="Upwinding for linear advect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Upwinding for linear advection</a:t>
            </a:r>
          </a:p>
        </p:txBody>
      </p:sp>
      <p:sp>
        <p:nvSpPr>
          <p:cNvPr id="323"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324" name="Refining x grid"/>
          <p:cNvSpPr txBox="1"/>
          <p:nvPr/>
        </p:nvSpPr>
        <p:spPr>
          <a:xfrm>
            <a:off x="1634422" y="3514064"/>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Refining x grid</a:t>
            </a:r>
          </a:p>
        </p:txBody>
      </p:sp>
      <p:sp>
        <p:nvSpPr>
          <p:cNvPr id="325" name="That looks better but we would like to minimize the diffusion so let's refine some more"/>
          <p:cNvSpPr txBox="1"/>
          <p:nvPr/>
        </p:nvSpPr>
        <p:spPr>
          <a:xfrm>
            <a:off x="814870" y="11369449"/>
            <a:ext cx="21844001"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That looks </a:t>
            </a:r>
            <a:r>
              <a:rPr i="1"/>
              <a:t>better </a:t>
            </a:r>
            <a:r>
              <a:t>but we would like to minimize the diffusion so let's refine some more</a:t>
            </a:r>
          </a:p>
        </p:txBody>
      </p:sp>
      <p:pic>
        <p:nvPicPr>
          <p:cNvPr id="326" name="upwind_og_diffusion.png" descr="upwind_og_diffusion.png"/>
          <p:cNvPicPr>
            <a:picLocks noChangeAspect="1"/>
          </p:cNvPicPr>
          <p:nvPr/>
        </p:nvPicPr>
        <p:blipFill>
          <a:blip r:embed="rId2">
            <a:extLst/>
          </a:blip>
          <a:srcRect l="0" t="0" r="0" b="0"/>
          <a:stretch>
            <a:fillRect/>
          </a:stretch>
        </p:blipFill>
        <p:spPr>
          <a:xfrm>
            <a:off x="6647298" y="4575914"/>
            <a:ext cx="10687571" cy="5957007"/>
          </a:xfrm>
          <a:prstGeom prst="rect">
            <a:avLst/>
          </a:prstGeom>
          <a:ln w="12700">
            <a:miter lim="400000"/>
          </a:ln>
        </p:spPr>
      </p:pic>
      <p:pic>
        <p:nvPicPr>
          <p:cNvPr id="327" name="upwind_refine_x.png" descr="upwind_refine_x.png"/>
          <p:cNvPicPr>
            <a:picLocks noChangeAspect="1"/>
          </p:cNvPicPr>
          <p:nvPr/>
        </p:nvPicPr>
        <p:blipFill>
          <a:blip r:embed="rId3">
            <a:extLst/>
          </a:blip>
          <a:srcRect l="0" t="0" r="0" b="2059"/>
          <a:stretch>
            <a:fillRect/>
          </a:stretch>
        </p:blipFill>
        <p:spPr>
          <a:xfrm>
            <a:off x="12753254" y="4598791"/>
            <a:ext cx="10675440" cy="5827711"/>
          </a:xfrm>
          <a:prstGeom prst="rect">
            <a:avLst/>
          </a:prstGeom>
          <a:ln w="12700">
            <a:miter lim="400000"/>
          </a:ln>
        </p:spPr>
      </p:pic>
      <p:sp>
        <p:nvSpPr>
          <p:cNvPr id="328" name="Original"/>
          <p:cNvSpPr txBox="1"/>
          <p:nvPr/>
        </p:nvSpPr>
        <p:spPr>
          <a:xfrm>
            <a:off x="4806312" y="10355937"/>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Original</a:t>
            </a:r>
          </a:p>
        </p:txBody>
      </p:sp>
      <p:sp>
        <p:nvSpPr>
          <p:cNvPr id="329" name="Smaller"/>
          <p:cNvSpPr txBox="1"/>
          <p:nvPr/>
        </p:nvSpPr>
        <p:spPr>
          <a:xfrm>
            <a:off x="17376144" y="10321267"/>
            <a:ext cx="21289645" cy="78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Smaller </a:t>
            </a:r>
            <a14:m>
              <m:oMath>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oMath>
            </a14: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211745 0.000000" origin="layout" pathEditMode="relative">
                                      <p:cBhvr>
                                        <p:cTn id="10" dur="1000" fill="hold"/>
                                        <p:tgtEl>
                                          <p:spTgt spid="326"/>
                                        </p:tgtEl>
                                        <p:attrNameLst>
                                          <p:attrName>ppt_x</p:attrName>
                                          <p:attrName>ppt_y</p:attrName>
                                        </p:attrNameLst>
                                      </p:cBhvr>
                                    </p:animMotion>
                                  </p:childTnLst>
                                </p:cTn>
                              </p:par>
                            </p:childTnLst>
                          </p:cTn>
                        </p:par>
                        <p:par>
                          <p:cTn id="11" fill="hold">
                            <p:stCondLst>
                              <p:cond delay="1000"/>
                            </p:stCondLst>
                            <p:childTnLst>
                              <p:par>
                                <p:cTn id="12" presetClass="entr" nodeType="afterEffect" presetSubtype="0" presetID="1" grpId="3" fill="hold">
                                  <p:stCondLst>
                                    <p:cond delay="0"/>
                                  </p:stCondLst>
                                  <p:iterate type="el" backwards="0">
                                    <p:tmAbs val="0"/>
                                  </p:iterate>
                                  <p:childTnLst>
                                    <p:set>
                                      <p:cBhvr>
                                        <p:cTn id="13" fill="hold"/>
                                        <p:tgtEl>
                                          <p:spTgt spid="3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27"/>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3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8" grpId="3"/>
      <p:bldP build="whole" bldLvl="1" animBg="1" rev="0" advAuto="0" spid="326" grpId="1"/>
      <p:bldP build="whole" bldLvl="1" animBg="1" rev="0" advAuto="0" spid="327" grpId="4"/>
      <p:bldP build="whole" bldLvl="1" animBg="1" rev="0" advAuto="0" spid="325" grpId="5"/>
      <p:bldP build="whole" bldLvl="1" animBg="1" rev="0" advAuto="0" spid="329" grpId="6"/>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32"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33"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334" name="Upwinding for linear advect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Upwinding for linear advection</a:t>
            </a:r>
          </a:p>
        </p:txBody>
      </p:sp>
      <p:sp>
        <p:nvSpPr>
          <p:cNvPr id="335"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336" name="Refining x grid more"/>
          <p:cNvSpPr txBox="1"/>
          <p:nvPr/>
        </p:nvSpPr>
        <p:spPr>
          <a:xfrm>
            <a:off x="1634422" y="3514064"/>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Refining x grid more</a:t>
            </a:r>
          </a:p>
        </p:txBody>
      </p:sp>
      <p:sp>
        <p:nvSpPr>
          <p:cNvPr id="337" name=":("/>
          <p:cNvSpPr txBox="1"/>
          <p:nvPr/>
        </p:nvSpPr>
        <p:spPr>
          <a:xfrm>
            <a:off x="814870" y="11369449"/>
            <a:ext cx="21844001"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a:t>
            </a:r>
          </a:p>
        </p:txBody>
      </p:sp>
      <p:pic>
        <p:nvPicPr>
          <p:cNvPr id="338" name="upwind_og_diffusion.png" descr="upwind_og_diffusion.png"/>
          <p:cNvPicPr>
            <a:picLocks noChangeAspect="1"/>
          </p:cNvPicPr>
          <p:nvPr/>
        </p:nvPicPr>
        <p:blipFill>
          <a:blip r:embed="rId2">
            <a:extLst/>
          </a:blip>
          <a:srcRect l="0" t="0" r="0" b="0"/>
          <a:stretch>
            <a:fillRect/>
          </a:stretch>
        </p:blipFill>
        <p:spPr>
          <a:xfrm>
            <a:off x="6647298" y="4575914"/>
            <a:ext cx="10687571" cy="5957007"/>
          </a:xfrm>
          <a:prstGeom prst="rect">
            <a:avLst/>
          </a:prstGeom>
          <a:ln w="12700">
            <a:miter lim="400000"/>
          </a:ln>
        </p:spPr>
      </p:pic>
      <p:pic>
        <p:nvPicPr>
          <p:cNvPr id="339" name="upwind_refine_x.png" descr="upwind_refine_x.png"/>
          <p:cNvPicPr>
            <a:picLocks noChangeAspect="1"/>
          </p:cNvPicPr>
          <p:nvPr/>
        </p:nvPicPr>
        <p:blipFill>
          <a:blip r:embed="rId3">
            <a:extLst/>
          </a:blip>
          <a:stretch>
            <a:fillRect/>
          </a:stretch>
        </p:blipFill>
        <p:spPr>
          <a:xfrm>
            <a:off x="12843227" y="4651537"/>
            <a:ext cx="10416154" cy="5805725"/>
          </a:xfrm>
          <a:prstGeom prst="rect">
            <a:avLst/>
          </a:prstGeom>
          <a:ln w="12700">
            <a:miter lim="400000"/>
          </a:ln>
        </p:spPr>
      </p:pic>
      <p:pic>
        <p:nvPicPr>
          <p:cNvPr id="340" name="upwind_unstable_refine_x.png" descr="upwind_unstable_refine_x.png"/>
          <p:cNvPicPr>
            <a:picLocks noChangeAspect="1"/>
          </p:cNvPicPr>
          <p:nvPr/>
        </p:nvPicPr>
        <p:blipFill>
          <a:blip r:embed="rId4">
            <a:extLst/>
          </a:blip>
          <a:stretch>
            <a:fillRect/>
          </a:stretch>
        </p:blipFill>
        <p:spPr>
          <a:xfrm>
            <a:off x="12944488" y="4703710"/>
            <a:ext cx="10213535" cy="5701288"/>
          </a:xfrm>
          <a:prstGeom prst="rect">
            <a:avLst/>
          </a:prstGeom>
          <a:ln w="12700">
            <a:miter lim="400000"/>
          </a:ln>
        </p:spPr>
      </p:pic>
      <p:sp>
        <p:nvSpPr>
          <p:cNvPr id="341" name="Original"/>
          <p:cNvSpPr txBox="1"/>
          <p:nvPr/>
        </p:nvSpPr>
        <p:spPr>
          <a:xfrm>
            <a:off x="4806312" y="10355937"/>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Original</a:t>
            </a:r>
          </a:p>
        </p:txBody>
      </p:sp>
      <p:sp>
        <p:nvSpPr>
          <p:cNvPr id="342" name="Smaller"/>
          <p:cNvSpPr txBox="1"/>
          <p:nvPr/>
        </p:nvSpPr>
        <p:spPr>
          <a:xfrm>
            <a:off x="17376144" y="10321267"/>
            <a:ext cx="21289645" cy="78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Smaller </a:t>
            </a:r>
            <a14:m>
              <m:oMath>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oMath>
            </a14:m>
          </a:p>
        </p:txBody>
      </p:sp>
      <p:sp>
        <p:nvSpPr>
          <p:cNvPr id="343" name="Even smaller"/>
          <p:cNvSpPr txBox="1"/>
          <p:nvPr/>
        </p:nvSpPr>
        <p:spPr>
          <a:xfrm>
            <a:off x="16723292" y="10284194"/>
            <a:ext cx="21289646" cy="78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Even smaller </a:t>
            </a:r>
            <a14:m>
              <m:oMath>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oMath>
            </a14: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221497 0.000000" origin="layout" pathEditMode="relative">
                                      <p:cBhvr>
                                        <p:cTn id="10" dur="1000" fill="hold"/>
                                        <p:tgtEl>
                                          <p:spTgt spid="338"/>
                                        </p:tgtEl>
                                        <p:attrNameLst>
                                          <p:attrName>ppt_x</p:attrName>
                                          <p:attrName>ppt_y</p:attrName>
                                        </p:attrNameLst>
                                      </p:cBhvr>
                                    </p:animMotion>
                                  </p:childTnLst>
                                </p:cTn>
                              </p:par>
                            </p:childTnLst>
                          </p:cTn>
                        </p:par>
                        <p:par>
                          <p:cTn id="11" fill="hold">
                            <p:stCondLst>
                              <p:cond delay="1000"/>
                            </p:stCondLst>
                            <p:childTnLst>
                              <p:par>
                                <p:cTn id="12" presetClass="entr" nodeType="afterEffect" presetSubtype="0" presetID="1" grpId="3" fill="hold">
                                  <p:stCondLst>
                                    <p:cond delay="0"/>
                                  </p:stCondLst>
                                  <p:iterate type="el" backwards="0">
                                    <p:tmAbs val="0"/>
                                  </p:iterate>
                                  <p:childTnLst>
                                    <p:set>
                                      <p:cBhvr>
                                        <p:cTn id="13" fill="hold"/>
                                        <p:tgtEl>
                                          <p:spTgt spid="3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39"/>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3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0" presetID="1" grpId="6" fill="hold">
                                  <p:stCondLst>
                                    <p:cond delay="0"/>
                                  </p:stCondLst>
                                  <p:iterate type="el" backwards="0">
                                    <p:tmAbs val="0"/>
                                  </p:iterate>
                                  <p:childTnLst>
                                    <p:set>
                                      <p:cBhvr>
                                        <p:cTn id="24" fill="hold">
                                          <p:stCondLst>
                                            <p:cond delay="0"/>
                                          </p:stCondLst>
                                        </p:cTn>
                                        <p:tgtEl>
                                          <p:spTgt spid="338"/>
                                        </p:tgtEl>
                                        <p:attrNameLst>
                                          <p:attrName>style.visibility</p:attrName>
                                        </p:attrNameLst>
                                      </p:cBhvr>
                                      <p:to>
                                        <p:strVal val="hidden"/>
                                      </p:to>
                                    </p:set>
                                  </p:childTnLst>
                                </p:cTn>
                              </p:par>
                            </p:childTnLst>
                          </p:cTn>
                        </p:par>
                        <p:par>
                          <p:cTn id="25" fill="hold">
                            <p:stCondLst>
                              <p:cond delay="0"/>
                            </p:stCondLst>
                            <p:childTnLst>
                              <p:par>
                                <p:cTn id="26" presetClass="exit" nodeType="afterEffect" presetSubtype="0" presetID="1" grpId="7" fill="hold">
                                  <p:stCondLst>
                                    <p:cond delay="0"/>
                                  </p:stCondLst>
                                  <p:iterate type="el" backwards="0">
                                    <p:tmAbs val="0"/>
                                  </p:iterate>
                                  <p:childTnLst>
                                    <p:set>
                                      <p:cBhvr>
                                        <p:cTn id="27" fill="hold">
                                          <p:stCondLst>
                                            <p:cond delay="0"/>
                                          </p:stCondLst>
                                        </p:cTn>
                                        <p:tgtEl>
                                          <p:spTgt spid="34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path" nodeType="clickEffect" presetSubtype="0" presetID="-1" grpId="8" accel="50000" decel="50000" fill="hold">
                                  <p:stCondLst>
                                    <p:cond delay="0"/>
                                  </p:stCondLst>
                                  <p:childTnLst>
                                    <p:animMotion path="M 0.000000 0.000000 L -0.465615 0.000000" origin="layout" pathEditMode="relative">
                                      <p:cBhvr>
                                        <p:cTn id="31" dur="1000" fill="hold"/>
                                        <p:tgtEl>
                                          <p:spTgt spid="339"/>
                                        </p:tgtEl>
                                        <p:attrNameLst>
                                          <p:attrName>ppt_x</p:attrName>
                                          <p:attrName>ppt_y</p:attrName>
                                        </p:attrNameLst>
                                      </p:cBhvr>
                                    </p:animMotion>
                                  </p:childTnLst>
                                </p:cTn>
                              </p:par>
                            </p:childTnLst>
                          </p:cTn>
                        </p:par>
                        <p:par>
                          <p:cTn id="32" fill="hold">
                            <p:stCondLst>
                              <p:cond delay="0"/>
                            </p:stCondLst>
                            <p:childTnLst>
                              <p:par>
                                <p:cTn id="33" presetClass="path" nodeType="withEffect" presetSubtype="0" presetID="-1" grpId="9" accel="50000" decel="50000" fill="hold">
                                  <p:stCondLst>
                                    <p:cond delay="0"/>
                                  </p:stCondLst>
                                  <p:childTnLst>
                                    <p:animMotion path="M 0.000000 0.000000 L -0.537604 0.000000" origin="layout" pathEditMode="relative">
                                      <p:cBhvr>
                                        <p:cTn id="34" dur="1000" fill="hold"/>
                                        <p:tgtEl>
                                          <p:spTgt spid="342"/>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340"/>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34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2" fill="hold">
                                  <p:stCondLst>
                                    <p:cond delay="0"/>
                                  </p:stCondLst>
                                  <p:iterate type="el" backwards="0">
                                    <p:tmAbs val="0"/>
                                  </p:iterate>
                                  <p:childTnLst>
                                    <p:set>
                                      <p:cBhvr>
                                        <p:cTn id="45" fill="hold"/>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2" grpId="5"/>
      <p:bldP build="whole" bldLvl="1" animBg="1" rev="0" advAuto="0" spid="340" grpId="10"/>
      <p:bldP build="whole" bldLvl="1" animBg="1" rev="0" advAuto="0" spid="339" grpId="4"/>
      <p:bldP build="whole" bldLvl="1" animBg="1" rev="0" advAuto="0" spid="337" grpId="12"/>
      <p:bldP build="whole" bldLvl="1" animBg="1" rev="0" advAuto="0" spid="338" grpId="1"/>
      <p:bldP build="whole" bldLvl="1" animBg="1" rev="0" advAuto="0" spid="343" grpId="11"/>
      <p:bldP build="whole" bldLvl="1" animBg="1" rev="0" advAuto="0" spid="341" grpId="3"/>
      <p:bldP build="whole" bldLvl="1" animBg="1" rev="0" advAuto="0" spid="338" grpId="6"/>
      <p:bldP build="whole" bldLvl="1" animBg="1" rev="0" advAuto="0" spid="341" grpId="7"/>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46"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47"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348" name="Stability"/>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Stability</a:t>
            </a:r>
          </a:p>
        </p:txBody>
      </p:sp>
      <p:sp>
        <p:nvSpPr>
          <p:cNvPr id="349"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350" name="This behavior is a loss of numerical stability."/>
          <p:cNvSpPr txBox="1"/>
          <p:nvPr/>
        </p:nvSpPr>
        <p:spPr>
          <a:xfrm>
            <a:off x="1638300" y="38455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This behavior is a loss of numerical </a:t>
            </a:r>
            <a:r>
              <a:rPr u="sng"/>
              <a:t>stability</a:t>
            </a:r>
            <a:r>
              <a:t>. </a:t>
            </a:r>
          </a:p>
        </p:txBody>
      </p:sp>
      <p:sp>
        <p:nvSpPr>
          <p:cNvPr id="351" name="Clearly we see error growing out of control (Look at scale)"/>
          <p:cNvSpPr txBox="1"/>
          <p:nvPr/>
        </p:nvSpPr>
        <p:spPr>
          <a:xfrm>
            <a:off x="5494405" y="11603080"/>
            <a:ext cx="16815054"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Clearly we see error growing out of control (Look at scale)</a:t>
            </a:r>
          </a:p>
        </p:txBody>
      </p:sp>
      <p:pic>
        <p:nvPicPr>
          <p:cNvPr id="352" name="upwind_gauss_unstable.gif" descr="upwind_gauss_unstable.gif"/>
          <p:cNvPicPr>
            <a:picLocks noChangeAspect="0"/>
          </p:cNvPicPr>
          <p:nvPr/>
        </p:nvPicPr>
        <p:blipFill>
          <a:blip r:embed="rId2">
            <a:extLst/>
          </a:blip>
          <a:stretch>
            <a:fillRect/>
          </a:stretch>
        </p:blipFill>
        <p:spPr>
          <a:xfrm>
            <a:off x="457631" y="5062569"/>
            <a:ext cx="11507100" cy="5753551"/>
          </a:xfrm>
          <a:prstGeom prst="rect">
            <a:avLst/>
          </a:prstGeom>
          <a:ln w="12700">
            <a:miter lim="400000"/>
          </a:ln>
        </p:spPr>
      </p:pic>
      <p:sp>
        <p:nvSpPr>
          <p:cNvPr id="353" name="Stability means: Small errors don't grow arbitrarily large"/>
          <p:cNvSpPr txBox="1"/>
          <p:nvPr/>
        </p:nvSpPr>
        <p:spPr>
          <a:xfrm>
            <a:off x="11111186" y="5062569"/>
            <a:ext cx="12951629" cy="14041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Stability means: Small errors don't grow arbitrarily large</a:t>
            </a:r>
          </a:p>
        </p:txBody>
      </p:sp>
      <p:sp>
        <p:nvSpPr>
          <p:cNvPr id="354" name="(Same notion as linear stability: perturbations don’t send you flying off. Perturbations here are round off errors)"/>
          <p:cNvSpPr txBox="1"/>
          <p:nvPr/>
        </p:nvSpPr>
        <p:spPr>
          <a:xfrm>
            <a:off x="11111186" y="7492003"/>
            <a:ext cx="12951629" cy="20920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(Same notion as linear stability: perturbations don’t send you flying off. Perturbations here are round off errors)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57"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58"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359" name="Stability and Lax Equivalence Theorem"/>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Stability and Lax Equivalence Theorem</a:t>
            </a:r>
          </a:p>
        </p:txBody>
      </p:sp>
      <p:sp>
        <p:nvSpPr>
          <p:cNvPr id="360"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361" name="Lax Equivalence Theorem:"/>
          <p:cNvSpPr txBox="1"/>
          <p:nvPr/>
        </p:nvSpPr>
        <p:spPr>
          <a:xfrm>
            <a:off x="1547177" y="4019662"/>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latin typeface="Calibri"/>
                <a:ea typeface="Calibri"/>
                <a:cs typeface="Calibri"/>
                <a:sym typeface="Calibri"/>
              </a:defRPr>
            </a:lvl1pPr>
          </a:lstStyle>
          <a:p>
            <a:pPr/>
            <a:r>
              <a:t>Lax Equivalence Theorem: </a:t>
            </a:r>
          </a:p>
        </p:txBody>
      </p:sp>
      <p:sp>
        <p:nvSpPr>
          <p:cNvPr id="362" name="Linear consistent finite difference method for a well posed linear IVP, the method is convergent if and only if the method is stable"/>
          <p:cNvSpPr txBox="1"/>
          <p:nvPr/>
        </p:nvSpPr>
        <p:spPr>
          <a:xfrm>
            <a:off x="1296119" y="5398153"/>
            <a:ext cx="21289646" cy="1429584"/>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a:latin typeface="Calibri"/>
                <a:ea typeface="Calibri"/>
                <a:cs typeface="Calibri"/>
                <a:sym typeface="Calibri"/>
              </a:defRPr>
            </a:lvl1pPr>
          </a:lstStyle>
          <a:p>
            <a:pPr/>
            <a:r>
              <a:t>Linear consistent finite difference method for a well posed linear IVP, the method is convergent if and only if the method is stable</a:t>
            </a:r>
          </a:p>
        </p:txBody>
      </p:sp>
      <p:sp>
        <p:nvSpPr>
          <p:cNvPr id="363" name="To converge to our true solution we need to refine our grids and the above says we will only get this convergence if we maintain stability"/>
          <p:cNvSpPr txBox="1"/>
          <p:nvPr/>
        </p:nvSpPr>
        <p:spPr>
          <a:xfrm>
            <a:off x="1296119" y="7958554"/>
            <a:ext cx="21289646" cy="14041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To converge to our true solution we need to refine our grids and the above says we will only get this convergence if we maintain stability</a:t>
            </a:r>
          </a:p>
        </p:txBody>
      </p:sp>
      <p:sp>
        <p:nvSpPr>
          <p:cNvPr id="364" name="But... we tried to refine x and lost stability so we really need to understand this stability issue"/>
          <p:cNvSpPr txBox="1"/>
          <p:nvPr/>
        </p:nvSpPr>
        <p:spPr>
          <a:xfrm>
            <a:off x="1312395" y="10254446"/>
            <a:ext cx="22475878" cy="14041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But... we tried to refine x and lost stability so we really need to understand this stability issue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3" grpId="1"/>
      <p:bldP build="whole" bldLvl="1" animBg="1" rev="0" advAuto="0" spid="364"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67"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68"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369" name="Convergence, stability, etc.,"/>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Convergence, stability, etc.,</a:t>
            </a:r>
          </a:p>
        </p:txBody>
      </p:sp>
      <p:sp>
        <p:nvSpPr>
          <p:cNvPr id="370"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371" name="As a Recap:"/>
          <p:cNvSpPr txBox="1"/>
          <p:nvPr/>
        </p:nvSpPr>
        <p:spPr>
          <a:xfrm>
            <a:off x="1638300" y="38074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As a Recap: </a:t>
            </a:r>
          </a:p>
        </p:txBody>
      </p:sp>
      <p:sp>
        <p:nvSpPr>
          <p:cNvPr id="372" name="1. Want to approximate transport/conservation equation"/>
          <p:cNvSpPr txBox="1"/>
          <p:nvPr/>
        </p:nvSpPr>
        <p:spPr>
          <a:xfrm>
            <a:off x="4436257" y="5616336"/>
            <a:ext cx="14409610"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1. Want to approximate transport/conservation equation</a:t>
            </a:r>
          </a:p>
        </p:txBody>
      </p:sp>
      <p:sp>
        <p:nvSpPr>
          <p:cNvPr id="373" name="but we see diffusion"/>
          <p:cNvSpPr txBox="1"/>
          <p:nvPr/>
        </p:nvSpPr>
        <p:spPr>
          <a:xfrm>
            <a:off x="4436257" y="6711380"/>
            <a:ext cx="14409610"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1219200" indent="-609600">
              <a:buSzPct val="123000"/>
              <a:buChar char="•"/>
              <a:defRPr>
                <a:latin typeface="Calibri"/>
                <a:ea typeface="Calibri"/>
                <a:cs typeface="Calibri"/>
                <a:sym typeface="Calibri"/>
              </a:defRPr>
            </a:pPr>
            <a:r>
              <a:t>but we see diffusion</a:t>
            </a:r>
          </a:p>
        </p:txBody>
      </p:sp>
      <p:sp>
        <p:nvSpPr>
          <p:cNvPr id="374" name="2. We find refining x grid “lessens” diffusion"/>
          <p:cNvSpPr txBox="1"/>
          <p:nvPr/>
        </p:nvSpPr>
        <p:spPr>
          <a:xfrm>
            <a:off x="4436257" y="7987091"/>
            <a:ext cx="14409610"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2. We find refining x grid “lessens” diffusion</a:t>
            </a:r>
          </a:p>
        </p:txBody>
      </p:sp>
      <p:sp>
        <p:nvSpPr>
          <p:cNvPr id="375" name="but too much refinements leads to loss of stability"/>
          <p:cNvSpPr txBox="1"/>
          <p:nvPr/>
        </p:nvSpPr>
        <p:spPr>
          <a:xfrm>
            <a:off x="4436257" y="9085062"/>
            <a:ext cx="14409610"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1219200" indent="-609600">
              <a:buSzPct val="123000"/>
              <a:buChar char="•"/>
              <a:defRPr>
                <a:latin typeface="Calibri"/>
                <a:ea typeface="Calibri"/>
                <a:cs typeface="Calibri"/>
                <a:sym typeface="Calibri"/>
              </a:defRPr>
            </a:pPr>
            <a:r>
              <a:t>but too much refinements leads to loss of stability</a:t>
            </a:r>
          </a:p>
        </p:txBody>
      </p:sp>
      <p:sp>
        <p:nvSpPr>
          <p:cNvPr id="376" name="3. We investigate further…"/>
          <p:cNvSpPr txBox="1"/>
          <p:nvPr/>
        </p:nvSpPr>
        <p:spPr>
          <a:xfrm>
            <a:off x="4436257" y="10360773"/>
            <a:ext cx="14409610"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3. We investigate further…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4" grpId="3"/>
      <p:bldP build="whole" bldLvl="1" animBg="1" rev="0" advAuto="0" spid="373" grpId="2"/>
      <p:bldP build="whole" bldLvl="1" animBg="1" rev="0" advAuto="0" spid="375" grpId="4"/>
      <p:bldP build="whole" bldLvl="1" animBg="1" rev="0" advAuto="0" spid="376" grpId="5"/>
      <p:bldP build="whole" bldLvl="1" animBg="1" rev="0" advAuto="0" spid="372"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7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80"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381" name="Why do we care about this diffus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Why do we care about this diffusion?</a:t>
            </a:r>
          </a:p>
        </p:txBody>
      </p:sp>
      <p:sp>
        <p:nvSpPr>
          <p:cNvPr id="38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383" name="We are simulating conservation laws. Hard to tell if diffusion is leading to mass loss!"/>
          <p:cNvSpPr txBox="1"/>
          <p:nvPr/>
        </p:nvSpPr>
        <p:spPr>
          <a:xfrm>
            <a:off x="1638300" y="38074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We are simulating conservation laws. Hard to tell if diffusion is leading to mass loss!</a:t>
            </a:r>
          </a:p>
        </p:txBody>
      </p:sp>
      <p:sp>
        <p:nvSpPr>
          <p:cNvPr id="384" name="Let’s check with advection:"/>
          <p:cNvSpPr txBox="1"/>
          <p:nvPr/>
        </p:nvSpPr>
        <p:spPr>
          <a:xfrm>
            <a:off x="1634422" y="4986369"/>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Let’s check with advection: </a:t>
            </a:r>
          </a:p>
        </p:txBody>
      </p:sp>
      <p:sp>
        <p:nvSpPr>
          <p:cNvPr id="385" name="Is this always the case? Try a shock case with Burgers"/>
          <p:cNvSpPr txBox="1"/>
          <p:nvPr/>
        </p:nvSpPr>
        <p:spPr>
          <a:xfrm>
            <a:off x="1547177" y="12182273"/>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Is this always the case? Try a shock case with Burgers</a:t>
            </a:r>
          </a:p>
        </p:txBody>
      </p:sp>
      <p:pic>
        <p:nvPicPr>
          <p:cNvPr id="386" name="upwind_mass_conserved.png" descr="upwind_mass_conserved.png"/>
          <p:cNvPicPr>
            <a:picLocks noChangeAspect="1"/>
          </p:cNvPicPr>
          <p:nvPr/>
        </p:nvPicPr>
        <p:blipFill>
          <a:blip r:embed="rId2">
            <a:extLst/>
          </a:blip>
          <a:stretch>
            <a:fillRect/>
          </a:stretch>
        </p:blipFill>
        <p:spPr>
          <a:xfrm>
            <a:off x="8729702" y="4527319"/>
            <a:ext cx="9217291" cy="7396592"/>
          </a:xfrm>
          <a:prstGeom prst="rect">
            <a:avLst/>
          </a:prstGeom>
          <a:ln w="12700">
            <a:miter lim="400000"/>
          </a:ln>
        </p:spPr>
      </p:pic>
      <p:sp>
        <p:nvSpPr>
          <p:cNvPr id="387" name="Yay! No mass loss"/>
          <p:cNvSpPr txBox="1"/>
          <p:nvPr/>
        </p:nvSpPr>
        <p:spPr>
          <a:xfrm>
            <a:off x="1634422" y="6165319"/>
            <a:ext cx="6833951"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Yay! No mass loss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6" grpId="2"/>
      <p:bldP build="whole" bldLvl="1" animBg="1" rev="0" advAuto="0" spid="384" grpId="1"/>
      <p:bldP build="whole" bldLvl="1" animBg="1" rev="0" advAuto="0" spid="385" grpId="4"/>
      <p:bldP build="whole" bldLvl="1" animBg="1" rev="0" advAuto="0" spid="387" grpId="3"/>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182"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183" name="Outline of Talk"/>
          <p:cNvSpPr txBox="1"/>
          <p:nvPr/>
        </p:nvSpPr>
        <p:spPr>
          <a:xfrm>
            <a:off x="1547177" y="528642"/>
            <a:ext cx="21289646" cy="1459667"/>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Outline of Talk</a:t>
            </a:r>
          </a:p>
        </p:txBody>
      </p:sp>
      <p:sp>
        <p:nvSpPr>
          <p:cNvPr id="184" name="5) Closing Remark, Remaining Questions, Future Directions, etc.,"/>
          <p:cNvSpPr txBox="1"/>
          <p:nvPr/>
        </p:nvSpPr>
        <p:spPr>
          <a:xfrm>
            <a:off x="1420177" y="11251158"/>
            <a:ext cx="21289646" cy="7785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50000"/>
              </a:lnSpc>
              <a:defRPr sz="5300">
                <a:latin typeface="Calibri"/>
                <a:ea typeface="Calibri"/>
                <a:cs typeface="Calibri"/>
                <a:sym typeface="Calibri"/>
              </a:defRPr>
            </a:lvl1pPr>
          </a:lstStyle>
          <a:p>
            <a:pPr/>
            <a:r>
              <a:t>5) Closing Remark, Remaining Questions, Future Directions, etc.,</a:t>
            </a:r>
          </a:p>
        </p:txBody>
      </p:sp>
      <p:sp>
        <p:nvSpPr>
          <p:cNvPr id="185" name="Slide Number"/>
          <p:cNvSpPr txBox="1"/>
          <p:nvPr>
            <p:ph type="sldNum" sz="quarter" idx="4294967295"/>
          </p:nvPr>
        </p:nvSpPr>
        <p:spPr>
          <a:xfrm>
            <a:off x="22941686" y="13143473"/>
            <a:ext cx="342901" cy="529104"/>
          </a:xfrm>
          <a:prstGeom prst="rect">
            <a:avLst/>
          </a:prstGeom>
          <a:extLst>
            <a:ext uri="{C572A759-6A51-4108-AA02-DFA0A04FC94B}">
              <ma14:wrappingTextBoxFlag xmlns:ma14="http://schemas.microsoft.com/office/mac/drawingml/2011/main" val="1"/>
            </a:ext>
          </a:extLst>
        </p:spPr>
        <p:txBody>
          <a:bodyPr wrap="square"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186" name="0)  Background, Motivation, and Goals"/>
          <p:cNvSpPr txBox="1"/>
          <p:nvPr/>
        </p:nvSpPr>
        <p:spPr>
          <a:xfrm>
            <a:off x="1422400" y="2417427"/>
            <a:ext cx="10540777" cy="7785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50000"/>
              </a:lnSpc>
              <a:defRPr sz="5300">
                <a:latin typeface="Calibri"/>
                <a:ea typeface="Calibri"/>
                <a:cs typeface="Calibri"/>
                <a:sym typeface="Calibri"/>
              </a:defRPr>
            </a:lvl1pPr>
          </a:lstStyle>
          <a:p>
            <a:pPr/>
            <a:r>
              <a:t>0)  Background, Motivation, and Goals</a:t>
            </a:r>
          </a:p>
        </p:txBody>
      </p:sp>
      <p:sp>
        <p:nvSpPr>
          <p:cNvPr id="187" name="1)   Lessons from Finite Differences…"/>
          <p:cNvSpPr txBox="1"/>
          <p:nvPr/>
        </p:nvSpPr>
        <p:spPr>
          <a:xfrm>
            <a:off x="1422400" y="3426352"/>
            <a:ext cx="15737645" cy="17324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5300">
                <a:latin typeface="Calibri"/>
                <a:ea typeface="Calibri"/>
                <a:cs typeface="Calibri"/>
                <a:sym typeface="Calibri"/>
              </a:defRPr>
            </a:pPr>
            <a:r>
              <a:t>1)   Lessons from Finite Differences</a:t>
            </a:r>
          </a:p>
          <a:p>
            <a:pPr lvl="2" marL="1790700" indent="-571500">
              <a:lnSpc>
                <a:spcPct val="50000"/>
              </a:lnSpc>
              <a:buSzPct val="123000"/>
              <a:buChar char="•"/>
              <a:defRPr i="1" sz="4500">
                <a:latin typeface="Calibri"/>
                <a:ea typeface="Calibri"/>
                <a:cs typeface="Calibri"/>
                <a:sym typeface="Calibri"/>
              </a:defRPr>
            </a:pPr>
            <a:r>
              <a:t>Stability, Diffusion &amp; Dispersion, Godunov’s Barrier Theorem</a:t>
            </a:r>
          </a:p>
        </p:txBody>
      </p:sp>
      <p:sp>
        <p:nvSpPr>
          <p:cNvPr id="188" name="2)   Fundamentals of Finite Volume…"/>
          <p:cNvSpPr txBox="1"/>
          <p:nvPr/>
        </p:nvSpPr>
        <p:spPr>
          <a:xfrm>
            <a:off x="1422400" y="5382152"/>
            <a:ext cx="12186978" cy="17324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5300">
                <a:latin typeface="Calibri"/>
                <a:ea typeface="Calibri"/>
                <a:cs typeface="Calibri"/>
                <a:sym typeface="Calibri"/>
              </a:defRPr>
            </a:pPr>
            <a:r>
              <a:t>2)   Fundamentals of Finite Volume</a:t>
            </a:r>
          </a:p>
          <a:p>
            <a:pPr lvl="2" marL="1790700" indent="-571500">
              <a:lnSpc>
                <a:spcPct val="50000"/>
              </a:lnSpc>
              <a:buSzPct val="123000"/>
              <a:buChar char="•"/>
              <a:defRPr i="1" sz="4500">
                <a:latin typeface="Calibri"/>
                <a:ea typeface="Calibri"/>
                <a:cs typeface="Calibri"/>
                <a:sym typeface="Calibri"/>
              </a:defRPr>
            </a:pPr>
            <a:r>
              <a:t>Conservation/Integral form, REU Framework</a:t>
            </a:r>
          </a:p>
        </p:txBody>
      </p:sp>
      <p:sp>
        <p:nvSpPr>
          <p:cNvPr id="189" name="3)   Limiters and MUSCL Schemes…"/>
          <p:cNvSpPr txBox="1"/>
          <p:nvPr/>
        </p:nvSpPr>
        <p:spPr>
          <a:xfrm>
            <a:off x="1422400" y="7337952"/>
            <a:ext cx="11096439" cy="17324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5300">
                <a:latin typeface="Calibri"/>
                <a:ea typeface="Calibri"/>
                <a:cs typeface="Calibri"/>
                <a:sym typeface="Calibri"/>
              </a:defRPr>
            </a:pPr>
            <a:r>
              <a:t>3)   Limiters and MUSCL Schemes</a:t>
            </a:r>
          </a:p>
          <a:p>
            <a:pPr lvl="2" marL="1790700" indent="-571500">
              <a:lnSpc>
                <a:spcPct val="50000"/>
              </a:lnSpc>
              <a:buSzPct val="123000"/>
              <a:buChar char="•"/>
              <a:defRPr i="1" sz="4500">
                <a:latin typeface="Calibri"/>
                <a:ea typeface="Calibri"/>
                <a:cs typeface="Calibri"/>
                <a:sym typeface="Calibri"/>
              </a:defRPr>
            </a:pPr>
            <a:r>
              <a:t>Flux/Slope Limiters, Monotone Schemes</a:t>
            </a:r>
          </a:p>
        </p:txBody>
      </p:sp>
      <p:sp>
        <p:nvSpPr>
          <p:cNvPr id="190" name="4)   Basic idea of ENO/WENO (I didn’t have time to code this)…"/>
          <p:cNvSpPr txBox="1"/>
          <p:nvPr/>
        </p:nvSpPr>
        <p:spPr>
          <a:xfrm>
            <a:off x="1422400" y="9293752"/>
            <a:ext cx="16655536" cy="17324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50000"/>
              </a:lnSpc>
              <a:defRPr sz="5300">
                <a:latin typeface="Calibri"/>
                <a:ea typeface="Calibri"/>
                <a:cs typeface="Calibri"/>
                <a:sym typeface="Calibri"/>
              </a:defRPr>
            </a:pPr>
            <a:r>
              <a:t>4)   Basic idea of ENO/WENO (I didn’t have time to code this)</a:t>
            </a:r>
          </a:p>
          <a:p>
            <a:pPr lvl="2" marL="1790700" indent="-571500">
              <a:lnSpc>
                <a:spcPct val="50000"/>
              </a:lnSpc>
              <a:buSzPct val="123000"/>
              <a:buChar char="•"/>
              <a:defRPr i="1" sz="4500">
                <a:latin typeface="Calibri"/>
                <a:ea typeface="Calibri"/>
                <a:cs typeface="Calibri"/>
                <a:sym typeface="Calibri"/>
              </a:defRPr>
            </a:pPr>
            <a:r>
              <a:t> "Essentially Non Oscillatory”, pick the right grid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6"/>
      <p:bldP build="whole" bldLvl="1" animBg="1" rev="0" advAuto="0" spid="187" grpId="2"/>
      <p:bldP build="whole" bldLvl="1" animBg="1" rev="0" advAuto="0" spid="186" grpId="1"/>
      <p:bldP build="whole" bldLvl="1" animBg="1" rev="0" advAuto="0" spid="189" grpId="4"/>
      <p:bldP build="whole" bldLvl="1" animBg="1" rev="0" advAuto="0" spid="190" grpId="5"/>
      <p:bldP build="whole" bldLvl="1" animBg="1" rev="0" advAuto="0" spid="188" grpId="3"/>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90"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391"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392" name="Why do we care about this diffus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Why do we care about this diffusion?</a:t>
            </a:r>
          </a:p>
        </p:txBody>
      </p:sp>
      <p:sp>
        <p:nvSpPr>
          <p:cNvPr id="393"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394" name="Big Burger mass loss."/>
          <p:cNvSpPr txBox="1"/>
          <p:nvPr/>
        </p:nvSpPr>
        <p:spPr>
          <a:xfrm>
            <a:off x="1547177" y="11520961"/>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Big Burger mass loss. </a:t>
            </a:r>
          </a:p>
        </p:txBody>
      </p:sp>
      <p:pic>
        <p:nvPicPr>
          <p:cNvPr id="395" name="burger_mass_loss.png" descr="burger_mass_loss.png"/>
          <p:cNvPicPr>
            <a:picLocks noChangeAspect="1"/>
          </p:cNvPicPr>
          <p:nvPr/>
        </p:nvPicPr>
        <p:blipFill>
          <a:blip r:embed="rId2">
            <a:extLst/>
          </a:blip>
          <a:stretch>
            <a:fillRect/>
          </a:stretch>
        </p:blipFill>
        <p:spPr>
          <a:xfrm>
            <a:off x="7003171" y="3599510"/>
            <a:ext cx="9526095" cy="7644398"/>
          </a:xfrm>
          <a:prstGeom prst="rect">
            <a:avLst/>
          </a:prstGeom>
          <a:ln w="12700">
            <a:miter lim="400000"/>
          </a:ln>
        </p:spPr>
      </p:pic>
      <p:pic>
        <p:nvPicPr>
          <p:cNvPr id="396" name="burgers_non_conservative.png" descr="burgers_non_conservative.png"/>
          <p:cNvPicPr>
            <a:picLocks noChangeAspect="1"/>
          </p:cNvPicPr>
          <p:nvPr/>
        </p:nvPicPr>
        <p:blipFill>
          <a:blip r:embed="rId3">
            <a:extLst/>
          </a:blip>
          <a:stretch>
            <a:fillRect/>
          </a:stretch>
        </p:blipFill>
        <p:spPr>
          <a:xfrm>
            <a:off x="883362" y="3768438"/>
            <a:ext cx="12620327" cy="7034282"/>
          </a:xfrm>
          <a:prstGeom prst="rect">
            <a:avLst/>
          </a:prstGeom>
          <a:ln w="12700">
            <a:miter lim="400000"/>
          </a:ln>
        </p:spPr>
      </p:pic>
      <p:sp>
        <p:nvSpPr>
          <p:cNvPr id="397" name="Equation"/>
          <p:cNvSpPr txBox="1"/>
          <p:nvPr/>
        </p:nvSpPr>
        <p:spPr>
          <a:xfrm>
            <a:off x="19016405" y="2689531"/>
            <a:ext cx="2983420" cy="5147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800" i="1">
                          <a:solidFill>
                            <a:srgbClr val="000000"/>
                          </a:solidFill>
                          <a:latin typeface="Cambria Math" panose="02040503050406030204" pitchFamily="18" charset="0"/>
                        </a:rPr>
                        <m:t>u</m:t>
                      </m:r>
                    </m:e>
                    <m:sub>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u</m:t>
                  </m:r>
                  <m:sSub>
                    <m:e>
                      <m:r>
                        <a:rPr xmlns:a="http://schemas.openxmlformats.org/drawingml/2006/main" sz="5800" i="1">
                          <a:solidFill>
                            <a:srgbClr val="000000"/>
                          </a:solidFill>
                          <a:latin typeface="Cambria Math" panose="02040503050406030204" pitchFamily="18" charset="0"/>
                        </a:rPr>
                        <m:t>u</m:t>
                      </m:r>
                    </m:e>
                    <m:sub>
                      <m:r>
                        <a:rPr xmlns:a="http://schemas.openxmlformats.org/drawingml/2006/main" sz="5800" i="1">
                          <a:solidFill>
                            <a:srgbClr val="000000"/>
                          </a:solidFill>
                          <a:latin typeface="Cambria Math" panose="02040503050406030204" pitchFamily="18" charset="0"/>
                        </a:rPr>
                        <m:t>x</m:t>
                      </m:r>
                    </m:sub>
                  </m:sSub>
                </m:oMath>
              </m:oMathPara>
            </a14:m>
            <a:endParaRPr sz="5800"/>
          </a:p>
        </p:txBody>
      </p:sp>
      <p:sp>
        <p:nvSpPr>
          <p:cNvPr id="398" name="Upwinding with Burgers:"/>
          <p:cNvSpPr txBox="1"/>
          <p:nvPr/>
        </p:nvSpPr>
        <p:spPr>
          <a:xfrm>
            <a:off x="12699432" y="2588723"/>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Upwinding with Burgers: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279687 0.000000" origin="layout" pathEditMode="relative">
                                      <p:cBhvr>
                                        <p:cTn id="10" dur="1000" fill="hold"/>
                                        <p:tgtEl>
                                          <p:spTgt spid="39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6" grpId="3"/>
      <p:bldP build="whole" bldLvl="1" animBg="1" rev="0" advAuto="0" spid="398" grpId="5"/>
      <p:bldP build="whole" bldLvl="1" animBg="1" rev="0" advAuto="0" spid="395" grpId="1"/>
      <p:bldP build="whole" bldLvl="1" animBg="1" rev="0" advAuto="0" spid="394" grpId="4"/>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01"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02"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403" name="Stability of Upwinding"/>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Stability of Upwinding</a:t>
            </a:r>
          </a:p>
        </p:txBody>
      </p:sp>
      <p:sp>
        <p:nvSpPr>
          <p:cNvPr id="404"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405" name="We have our scheme:"/>
          <p:cNvSpPr txBox="1"/>
          <p:nvPr/>
        </p:nvSpPr>
        <p:spPr>
          <a:xfrm>
            <a:off x="1638300" y="38963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We have our scheme:</a:t>
            </a:r>
          </a:p>
        </p:txBody>
      </p:sp>
      <p:sp>
        <p:nvSpPr>
          <p:cNvPr id="406" name="What would stability mean here mathematically?"/>
          <p:cNvSpPr txBox="1"/>
          <p:nvPr/>
        </p:nvSpPr>
        <p:spPr>
          <a:xfrm>
            <a:off x="1547177" y="8892423"/>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What would stability mean here mathematically?</a:t>
            </a:r>
          </a:p>
        </p:txBody>
      </p:sp>
      <p:sp>
        <p:nvSpPr>
          <p:cNvPr id="407" name="Equation"/>
          <p:cNvSpPr txBox="1"/>
          <p:nvPr/>
        </p:nvSpPr>
        <p:spPr>
          <a:xfrm>
            <a:off x="9929335" y="3942875"/>
            <a:ext cx="3858873" cy="623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p>
                    <m:e>
                      <m:limUpp>
                        <m:e>
                          <m:r>
                            <a:rPr xmlns:a="http://schemas.openxmlformats.org/drawingml/2006/main" sz="5700" i="1">
                              <a:solidFill>
                                <a:srgbClr val="000000"/>
                              </a:solidFill>
                              <a:latin typeface="Cambria Math" panose="02040503050406030204" pitchFamily="18" charset="0"/>
                            </a:rPr>
                            <m:t>u</m:t>
                          </m:r>
                        </m:e>
                        <m:lim>
                          <m:r>
                            <a:rPr xmlns:a="http://schemas.openxmlformats.org/drawingml/2006/main" sz="5700" i="1">
                              <a:solidFill>
                                <a:srgbClr val="000000"/>
                              </a:solidFill>
                              <a:latin typeface="Cambria Math" panose="02040503050406030204" pitchFamily="18" charset="0"/>
                            </a:rPr>
                            <m:t>⃗</m:t>
                          </m:r>
                        </m:lim>
                      </m:limUpp>
                    </m:e>
                    <m:sup>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1</m:t>
                      </m:r>
                    </m:sup>
                  </m:s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A</m:t>
                  </m:r>
                  <m:sSup>
                    <m:e>
                      <m:limUpp>
                        <m:e>
                          <m:r>
                            <a:rPr xmlns:a="http://schemas.openxmlformats.org/drawingml/2006/main" sz="5700" i="1">
                              <a:solidFill>
                                <a:srgbClr val="000000"/>
                              </a:solidFill>
                              <a:latin typeface="Cambria Math" panose="02040503050406030204" pitchFamily="18" charset="0"/>
                            </a:rPr>
                            <m:t>u</m:t>
                          </m:r>
                        </m:e>
                        <m:lim>
                          <m:r>
                            <a:rPr xmlns:a="http://schemas.openxmlformats.org/drawingml/2006/main" sz="5700" i="1">
                              <a:solidFill>
                                <a:srgbClr val="000000"/>
                              </a:solidFill>
                              <a:latin typeface="Cambria Math" panose="02040503050406030204" pitchFamily="18" charset="0"/>
                            </a:rPr>
                            <m:t>⃗</m:t>
                          </m:r>
                        </m:lim>
                      </m:limUpp>
                    </m:e>
                    <m:sup>
                      <m:r>
                        <a:rPr xmlns:a="http://schemas.openxmlformats.org/drawingml/2006/main" sz="5700" i="1">
                          <a:solidFill>
                            <a:srgbClr val="000000"/>
                          </a:solidFill>
                          <a:latin typeface="Cambria Math" panose="02040503050406030204" pitchFamily="18" charset="0"/>
                        </a:rPr>
                        <m:t>n</m:t>
                      </m:r>
                    </m:sup>
                  </m:sSup>
                </m:oMath>
              </m:oMathPara>
            </a14:m>
            <a:endParaRPr sz="5700"/>
          </a:p>
        </p:txBody>
      </p:sp>
      <p:sp>
        <p:nvSpPr>
          <p:cNvPr id="408" name="With"/>
          <p:cNvSpPr txBox="1"/>
          <p:nvPr/>
        </p:nvSpPr>
        <p:spPr>
          <a:xfrm>
            <a:off x="1547177" y="4932445"/>
            <a:ext cx="1790287"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With </a:t>
            </a:r>
          </a:p>
        </p:txBody>
      </p:sp>
      <p:sp>
        <p:nvSpPr>
          <p:cNvPr id="409" name="Equation"/>
          <p:cNvSpPr txBox="1"/>
          <p:nvPr/>
        </p:nvSpPr>
        <p:spPr>
          <a:xfrm>
            <a:off x="4193004" y="5157731"/>
            <a:ext cx="7407861" cy="291632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m:t>
                  </m:r>
                  <m:d>
                    <m:dPr>
                      <m:ctrlPr>
                        <a:rPr xmlns:a="http://schemas.openxmlformats.org/drawingml/2006/main" sz="4800" i="1">
                          <a:solidFill>
                            <a:srgbClr val="000000"/>
                          </a:solidFill>
                          <a:latin typeface="Cambria Math" panose="02040503050406030204" pitchFamily="18" charset="0"/>
                        </a:rPr>
                      </m:ctrlPr>
                      <m:begChr m:val="["/>
                      <m:endChr m:val="]"/>
                    </m:dPr>
                    <m:e>
                      <m:m>
                        <m:mPr>
                          <m:ctrlPr>
                            <a:rPr xmlns:a="http://schemas.openxmlformats.org/drawingml/2006/main" sz="4800" i="1">
                              <a:solidFill>
                                <a:srgbClr val="000000"/>
                              </a:solidFill>
                              <a:latin typeface="Cambria Math" panose="02040503050406030204" pitchFamily="18" charset="0"/>
                            </a:rPr>
                          </m:ctrlPr>
                          <m:baseJc m:val="center"/>
                          <m:plcHide m:val="on"/>
                          <m:mcs>
                            <m:mc>
                              <m:mcPr>
                                <m:count m:val="4"/>
                                <m:mcJc m:val="center"/>
                              </m:mcPr>
                            </m:mc>
                          </m:mcs>
                        </m:mPr>
                        <m:mr>
                          <m:e>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α</m:t>
                            </m:r>
                          </m:e>
                          <m:e>
                            <m:r>
                              <a:rPr xmlns:a="http://schemas.openxmlformats.org/drawingml/2006/main" sz="4800" i="1">
                                <a:solidFill>
                                  <a:srgbClr val="000000"/>
                                </a:solidFill>
                                <a:latin typeface="Cambria Math" panose="02040503050406030204" pitchFamily="18" charset="0"/>
                              </a:rPr>
                              <m:t>0</m:t>
                            </m:r>
                          </m:e>
                          <m:e>
                            <m:r>
                              <a:rPr xmlns:a="http://schemas.openxmlformats.org/drawingml/2006/main" sz="4800" i="1">
                                <a:solidFill>
                                  <a:srgbClr val="000000"/>
                                </a:solidFill>
                                <a:latin typeface="Cambria Math" panose="02040503050406030204" pitchFamily="18" charset="0"/>
                              </a:rPr>
                              <m:t>⋯</m:t>
                            </m:r>
                          </m:e>
                          <m:e>
                            <m:r>
                              <a:rPr xmlns:a="http://schemas.openxmlformats.org/drawingml/2006/main" sz="4800" i="1">
                                <a:solidFill>
                                  <a:srgbClr val="000000"/>
                                </a:solidFill>
                                <a:latin typeface="Cambria Math" panose="02040503050406030204" pitchFamily="18" charset="0"/>
                              </a:rPr>
                              <m:t>0</m:t>
                            </m:r>
                          </m:e>
                        </m:mr>
                        <m:mr>
                          <m:e>
                            <m:r>
                              <a:rPr xmlns:a="http://schemas.openxmlformats.org/drawingml/2006/main" sz="4800" i="1">
                                <a:solidFill>
                                  <a:srgbClr val="000000"/>
                                </a:solidFill>
                                <a:latin typeface="Cambria Math" panose="02040503050406030204" pitchFamily="18" charset="0"/>
                              </a:rPr>
                              <m:t>α</m:t>
                            </m:r>
                          </m:e>
                          <m:e>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α</m:t>
                            </m:r>
                          </m:e>
                          <m:e>
                            <m:r>
                              <a:rPr xmlns:a="http://schemas.openxmlformats.org/drawingml/2006/main" sz="4800" i="1">
                                <a:solidFill>
                                  <a:srgbClr val="000000"/>
                                </a:solidFill>
                                <a:latin typeface="Cambria Math" panose="02040503050406030204" pitchFamily="18" charset="0"/>
                              </a:rPr>
                              <m:t>0</m:t>
                            </m:r>
                          </m:e>
                          <m:e>
                            <m:r>
                              <a:rPr xmlns:a="http://schemas.openxmlformats.org/drawingml/2006/main" sz="4800" i="1">
                                <a:solidFill>
                                  <a:srgbClr val="000000"/>
                                </a:solidFill>
                                <a:latin typeface="Cambria Math" panose="02040503050406030204" pitchFamily="18" charset="0"/>
                              </a:rPr>
                              <m:t>⋯</m:t>
                            </m:r>
                          </m:e>
                        </m:mr>
                        <m:mr>
                          <m:e>
                            <m:r>
                              <a:rPr xmlns:a="http://schemas.openxmlformats.org/drawingml/2006/main" sz="4800" i="1">
                                <a:solidFill>
                                  <a:srgbClr val="000000"/>
                                </a:solidFill>
                                <a:latin typeface="Cambria Math" panose="02040503050406030204" pitchFamily="18" charset="0"/>
                              </a:rPr>
                              <m:t>0</m:t>
                            </m:r>
                          </m:e>
                          <m:e>
                            <m:r>
                              <a:rPr xmlns:a="http://schemas.openxmlformats.org/drawingml/2006/main" sz="4800" i="1">
                                <a:solidFill>
                                  <a:srgbClr val="000000"/>
                                </a:solidFill>
                                <a:latin typeface="Cambria Math" panose="02040503050406030204" pitchFamily="18" charset="0"/>
                              </a:rPr>
                              <m:t>α</m:t>
                            </m:r>
                          </m:e>
                          <m:e>
                            <m:r>
                              <a:rPr xmlns:a="http://schemas.openxmlformats.org/drawingml/2006/main" sz="4800" i="1">
                                <a:solidFill>
                                  <a:srgbClr val="000000"/>
                                </a:solidFill>
                                <a:latin typeface="Cambria Math" panose="02040503050406030204" pitchFamily="18" charset="0"/>
                              </a:rPr>
                              <m:t>⋱</m:t>
                            </m:r>
                          </m:e>
                          <m:e>
                            <m:r>
                              <a:rPr xmlns:a="http://schemas.openxmlformats.org/drawingml/2006/main" sz="4800" i="1">
                                <a:solidFill>
                                  <a:srgbClr val="000000"/>
                                </a:solidFill>
                                <a:latin typeface="Cambria Math" panose="02040503050406030204" pitchFamily="18" charset="0"/>
                              </a:rPr>
                              <m:t>⋯</m:t>
                            </m:r>
                          </m:e>
                        </m:mr>
                        <m:mr>
                          <m:e>
                            <m:r>
                              <a:rPr xmlns:a="http://schemas.openxmlformats.org/drawingml/2006/main" sz="4800" i="1">
                                <a:solidFill>
                                  <a:srgbClr val="000000"/>
                                </a:solidFill>
                                <a:latin typeface="Cambria Math" panose="02040503050406030204" pitchFamily="18" charset="0"/>
                              </a:rPr>
                              <m:t>⋮</m:t>
                            </m:r>
                          </m:e>
                          <m:e>
                            <m:r>
                              <a:rPr xmlns:a="http://schemas.openxmlformats.org/drawingml/2006/main" sz="4800" i="1">
                                <a:solidFill>
                                  <a:srgbClr val="000000"/>
                                </a:solidFill>
                                <a:latin typeface="Cambria Math" panose="02040503050406030204" pitchFamily="18" charset="0"/>
                              </a:rPr>
                              <m:t>⋱</m:t>
                            </m:r>
                          </m:e>
                          <m:e/>
                          <m:e/>
                        </m:mr>
                      </m:m>
                    </m:e>
                  </m:d>
                </m:oMath>
              </m:oMathPara>
            </a14:m>
            <a:endParaRPr sz="4800"/>
          </a:p>
        </p:txBody>
      </p:sp>
      <p:sp>
        <p:nvSpPr>
          <p:cNvPr id="410" name="and"/>
          <p:cNvSpPr txBox="1"/>
          <p:nvPr/>
        </p:nvSpPr>
        <p:spPr>
          <a:xfrm>
            <a:off x="12456405" y="5457866"/>
            <a:ext cx="5139239" cy="16629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and    </a:t>
            </a:r>
            <a14:m>
              <m:oMath>
                <m:r>
                  <a:rPr xmlns:a="http://schemas.openxmlformats.org/drawingml/2006/main" sz="5200" i="1">
                    <a:solidFill>
                      <a:srgbClr val="000000"/>
                    </a:solidFill>
                    <a:latin typeface="Cambria Math" panose="02040503050406030204" pitchFamily="18" charset="0"/>
                  </a:rPr>
                  <m:t>α</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f>
                  <m:fPr>
                    <m:ctrlPr>
                      <a:rPr xmlns:a="http://schemas.openxmlformats.org/drawingml/2006/main" sz="5200" i="1">
                        <a:solidFill>
                          <a:srgbClr val="000000"/>
                        </a:solidFill>
                        <a:latin typeface="Cambria Math" panose="02040503050406030204" pitchFamily="18" charset="0"/>
                      </a:rPr>
                    </m:ctrlPr>
                    <m:type m:val="bar"/>
                  </m:fPr>
                  <m:num>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t</m:t>
                    </m:r>
                  </m:num>
                  <m:den>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den>
                </m:f>
              </m:oMath>
            </a14:m>
          </a:p>
        </p:txBody>
      </p:sp>
      <p:sp>
        <p:nvSpPr>
          <p:cNvPr id="411" name="Equation"/>
          <p:cNvSpPr txBox="1"/>
          <p:nvPr/>
        </p:nvSpPr>
        <p:spPr>
          <a:xfrm>
            <a:off x="17174742" y="8905123"/>
            <a:ext cx="4621526" cy="52484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p>
                    <m:e>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sSup>
                    <m:e>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n</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A</m:t>
                      </m:r>
                    </m:e>
                    <m:sup>
                      <m:r>
                        <a:rPr xmlns:a="http://schemas.openxmlformats.org/drawingml/2006/main" sz="4800" i="1">
                          <a:solidFill>
                            <a:srgbClr val="000000"/>
                          </a:solidFill>
                          <a:latin typeface="Cambria Math" panose="02040503050406030204" pitchFamily="18" charset="0"/>
                        </a:rPr>
                        <m:t>n</m:t>
                      </m:r>
                    </m:sup>
                  </m:sSup>
                  <m:sSup>
                    <m:e>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0</m:t>
                      </m:r>
                    </m:sup>
                  </m:sSup>
                </m:oMath>
              </m:oMathPara>
            </a14:m>
            <a:endParaRPr sz="4800"/>
          </a:p>
        </p:txBody>
      </p:sp>
      <p:sp>
        <p:nvSpPr>
          <p:cNvPr id="412" name="Equation"/>
          <p:cNvSpPr txBox="1"/>
          <p:nvPr/>
        </p:nvSpPr>
        <p:spPr>
          <a:xfrm>
            <a:off x="13195720" y="9755416"/>
            <a:ext cx="3246151" cy="67529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p>
                    <m:e>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0</m:t>
                      </m:r>
                    </m:sup>
                  </m:sSup>
                  <m:r>
                    <a:rPr xmlns:a="http://schemas.openxmlformats.org/drawingml/2006/main" sz="4800" i="1">
                      <a:solidFill>
                        <a:srgbClr val="000000"/>
                      </a:solidFill>
                      <a:latin typeface="Cambria Math" panose="02040503050406030204" pitchFamily="18" charset="0"/>
                    </a:rPr>
                    <m:t>=</m:t>
                  </m:r>
                  <m:sSub>
                    <m:e>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e</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ϵ</m:t>
                  </m:r>
                </m:oMath>
              </m:oMathPara>
            </a14:m>
            <a:endParaRPr sz="4800"/>
          </a:p>
        </p:txBody>
      </p:sp>
      <p:sp>
        <p:nvSpPr>
          <p:cNvPr id="413" name="Equation"/>
          <p:cNvSpPr txBox="1"/>
          <p:nvPr/>
        </p:nvSpPr>
        <p:spPr>
          <a:xfrm>
            <a:off x="9622520" y="11019942"/>
            <a:ext cx="5138959" cy="67529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p>
                    <m:e>
                      <m:r>
                        <a:rPr xmlns:a="http://schemas.openxmlformats.org/drawingml/2006/main" sz="4800" i="1">
                          <a:solidFill>
                            <a:srgbClr val="000000"/>
                          </a:solidFill>
                          <a:latin typeface="Cambria Math" panose="02040503050406030204" pitchFamily="18" charset="0"/>
                        </a:rPr>
                        <m:t>A</m:t>
                      </m:r>
                    </m:e>
                    <m:sup>
                      <m:r>
                        <a:rPr xmlns:a="http://schemas.openxmlformats.org/drawingml/2006/main" sz="4800" i="1">
                          <a:solidFill>
                            <a:srgbClr val="000000"/>
                          </a:solidFill>
                          <a:latin typeface="Cambria Math" panose="02040503050406030204" pitchFamily="18" charset="0"/>
                        </a:rPr>
                        <m:t>n</m:t>
                      </m:r>
                    </m:sup>
                  </m:sSup>
                  <m:sSup>
                    <m:e>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e>
                    <m:sup>
                      <m:r>
                        <a:rPr xmlns:a="http://schemas.openxmlformats.org/drawingml/2006/main" sz="4800" i="1">
                          <a:solidFill>
                            <a:srgbClr val="000000"/>
                          </a:solidFill>
                          <a:latin typeface="Cambria Math" panose="02040503050406030204" pitchFamily="18" charset="0"/>
                        </a:rPr>
                        <m:t>0</m:t>
                      </m:r>
                    </m:sup>
                  </m:sSup>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A</m:t>
                      </m:r>
                    </m:e>
                    <m:sup>
                      <m:r>
                        <a:rPr xmlns:a="http://schemas.openxmlformats.org/drawingml/2006/main" sz="4800" i="1">
                          <a:solidFill>
                            <a:srgbClr val="000000"/>
                          </a:solidFill>
                          <a:latin typeface="Cambria Math" panose="02040503050406030204" pitchFamily="18" charset="0"/>
                        </a:rPr>
                        <m:t>n</m:t>
                      </m:r>
                    </m:sup>
                  </m:sSup>
                  <m:sSub>
                    <m:e>
                      <m:limUpp>
                        <m:e>
                          <m:r>
                            <a:rPr xmlns:a="http://schemas.openxmlformats.org/drawingml/2006/main" sz="4800" i="1">
                              <a:solidFill>
                                <a:srgbClr val="000000"/>
                              </a:solidFill>
                              <a:latin typeface="Cambria Math" panose="02040503050406030204" pitchFamily="18" charset="0"/>
                            </a:rPr>
                            <m:t>u</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e</m:t>
                      </m:r>
                    </m:sub>
                  </m:sSub>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A</m:t>
                      </m:r>
                    </m:e>
                    <m:sup>
                      <m:r>
                        <a:rPr xmlns:a="http://schemas.openxmlformats.org/drawingml/2006/main" sz="4800" i="1">
                          <a:solidFill>
                            <a:srgbClr val="000000"/>
                          </a:solidFill>
                          <a:latin typeface="Cambria Math" panose="02040503050406030204" pitchFamily="18" charset="0"/>
                        </a:rPr>
                        <m:t>n</m:t>
                      </m:r>
                    </m:sup>
                  </m:sSup>
                  <m:r>
                    <a:rPr xmlns:a="http://schemas.openxmlformats.org/drawingml/2006/main" sz="4800" i="1">
                      <a:solidFill>
                        <a:srgbClr val="000000"/>
                      </a:solidFill>
                      <a:latin typeface="Cambria Math" panose="02040503050406030204" pitchFamily="18" charset="0"/>
                    </a:rPr>
                    <m:t>ϵ</m:t>
                  </m:r>
                </m:oMath>
              </m:oMathPara>
            </a14:m>
            <a:endParaRPr sz="4800"/>
          </a:p>
        </p:txBody>
      </p:sp>
      <p:sp>
        <p:nvSpPr>
          <p:cNvPr id="414" name="Notice that"/>
          <p:cNvSpPr txBox="1"/>
          <p:nvPr/>
        </p:nvSpPr>
        <p:spPr>
          <a:xfrm>
            <a:off x="14003342" y="8872863"/>
            <a:ext cx="3139653"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Notice that </a:t>
            </a:r>
          </a:p>
        </p:txBody>
      </p:sp>
      <p:sp>
        <p:nvSpPr>
          <p:cNvPr id="415" name="Then due to round off we have something like"/>
          <p:cNvSpPr txBox="1"/>
          <p:nvPr/>
        </p:nvSpPr>
        <p:spPr>
          <a:xfrm>
            <a:off x="1592958" y="9755416"/>
            <a:ext cx="1181972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Then due to round off we have something like </a:t>
            </a:r>
          </a:p>
        </p:txBody>
      </p:sp>
      <p:sp>
        <p:nvSpPr>
          <p:cNvPr id="416" name=".  Then we have,"/>
          <p:cNvSpPr txBox="1"/>
          <p:nvPr/>
        </p:nvSpPr>
        <p:spPr>
          <a:xfrm>
            <a:off x="16548019" y="9755416"/>
            <a:ext cx="4621527"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  Then we have, </a:t>
            </a:r>
          </a:p>
        </p:txBody>
      </p:sp>
      <p:sp>
        <p:nvSpPr>
          <p:cNvPr id="417" name="Simple Frame"/>
          <p:cNvSpPr/>
          <p:nvPr/>
        </p:nvSpPr>
        <p:spPr>
          <a:xfrm>
            <a:off x="13698371" y="10665376"/>
            <a:ext cx="1384431" cy="1384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2" y="0"/>
                </a:moveTo>
                <a:lnTo>
                  <a:pt x="2843" y="2560"/>
                </a:lnTo>
                <a:lnTo>
                  <a:pt x="18843" y="2560"/>
                </a:lnTo>
                <a:lnTo>
                  <a:pt x="21403" y="0"/>
                </a:lnTo>
                <a:lnTo>
                  <a:pt x="282" y="0"/>
                </a:lnTo>
                <a:close/>
                <a:moveTo>
                  <a:pt x="0" y="197"/>
                </a:moveTo>
                <a:lnTo>
                  <a:pt x="0" y="21403"/>
                </a:lnTo>
                <a:lnTo>
                  <a:pt x="2560" y="18841"/>
                </a:lnTo>
                <a:lnTo>
                  <a:pt x="2560" y="2759"/>
                </a:lnTo>
                <a:lnTo>
                  <a:pt x="0" y="197"/>
                </a:lnTo>
                <a:close/>
                <a:moveTo>
                  <a:pt x="21600" y="282"/>
                </a:moveTo>
                <a:lnTo>
                  <a:pt x="19040" y="2843"/>
                </a:lnTo>
                <a:lnTo>
                  <a:pt x="19040" y="18757"/>
                </a:lnTo>
                <a:lnTo>
                  <a:pt x="21600" y="21318"/>
                </a:lnTo>
                <a:lnTo>
                  <a:pt x="21600" y="282"/>
                </a:lnTo>
                <a:close/>
                <a:moveTo>
                  <a:pt x="2843" y="19040"/>
                </a:moveTo>
                <a:lnTo>
                  <a:pt x="282" y="21600"/>
                </a:lnTo>
                <a:lnTo>
                  <a:pt x="21403" y="21600"/>
                </a:lnTo>
                <a:lnTo>
                  <a:pt x="18841" y="19040"/>
                </a:lnTo>
                <a:lnTo>
                  <a:pt x="2843" y="19040"/>
                </a:lnTo>
                <a:close/>
              </a:path>
            </a:pathLst>
          </a:custGeom>
          <a:solidFill>
            <a:schemeClr val="accent5"/>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18" name="Need to control"/>
          <p:cNvSpPr txBox="1"/>
          <p:nvPr/>
        </p:nvSpPr>
        <p:spPr>
          <a:xfrm>
            <a:off x="15442795" y="10996632"/>
            <a:ext cx="5139239" cy="7629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14:m>
              <m:oMath>
                <m:r>
                  <a:rPr xmlns:a="http://schemas.openxmlformats.org/drawingml/2006/main" sz="5200" i="1">
                    <a:solidFill>
                      <a:srgbClr val="000000"/>
                    </a:solidFill>
                    <a:latin typeface="Cambria Math" panose="02040503050406030204" pitchFamily="18" charset="0"/>
                  </a:rPr>
                  <m:t>←</m:t>
                </m:r>
              </m:oMath>
            </a14:m>
            <a:r>
              <a:t> Need to control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4"/>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4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15"/>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4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416"/>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4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417"/>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9" fill="hold">
                                  <p:stCondLst>
                                    <p:cond delay="0"/>
                                  </p:stCondLst>
                                  <p:iterate type="el" backwards="0">
                                    <p:tmAbs val="0"/>
                                  </p:iterate>
                                  <p:childTnLst>
                                    <p:set>
                                      <p:cBhvr>
                                        <p:cTn id="34" fill="hold"/>
                                        <p:tgtEl>
                                          <p:spTgt spid="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4" grpId="2"/>
      <p:bldP build="whole" bldLvl="1" animBg="1" rev="0" advAuto="0" spid="418" grpId="9"/>
      <p:bldP build="whole" bldLvl="1" animBg="1" rev="0" advAuto="0" spid="406" grpId="1"/>
      <p:bldP build="whole" bldLvl="1" animBg="1" rev="0" advAuto="0" spid="411" grpId="3"/>
      <p:bldP build="whole" bldLvl="1" animBg="1" rev="0" advAuto="0" spid="413" grpId="7"/>
      <p:bldP build="whole" bldLvl="1" animBg="1" rev="0" advAuto="0" spid="412" grpId="5"/>
      <p:bldP build="whole" bldLvl="1" animBg="1" rev="0" advAuto="0" spid="417" grpId="8"/>
      <p:bldP build="whole" bldLvl="1" animBg="1" rev="0" advAuto="0" spid="415" grpId="4"/>
      <p:bldP build="whole" bldLvl="1" animBg="1" rev="0" advAuto="0" spid="416" grpId="6"/>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21"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22"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423" name="Stability of Upwinding"/>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Stability of Upwinding</a:t>
            </a:r>
          </a:p>
        </p:txBody>
      </p:sp>
      <p:sp>
        <p:nvSpPr>
          <p:cNvPr id="424"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425" name="We want A to be bounded so we can control growth of error and have control over our approximation, ."/>
          <p:cNvSpPr txBox="1"/>
          <p:nvPr/>
        </p:nvSpPr>
        <p:spPr>
          <a:xfrm>
            <a:off x="1638300" y="3473804"/>
            <a:ext cx="21289645" cy="15613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We want A to be bounded so we can control growth of error and have control over our approximation,</a:t>
            </a:r>
            <a14:m>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p>
                  <m:e>
                    <m:limUpp>
                      <m:e>
                        <m:r>
                          <a:rPr xmlns:a="http://schemas.openxmlformats.org/drawingml/2006/main" sz="5200" i="1">
                            <a:solidFill>
                              <a:srgbClr val="000000"/>
                            </a:solidFill>
                            <a:latin typeface="Cambria Math" panose="02040503050406030204" pitchFamily="18" charset="0"/>
                          </a:rPr>
                          <m:t>u</m:t>
                        </m:r>
                      </m:e>
                      <m:lim>
                        <m:r>
                          <a:rPr xmlns:a="http://schemas.openxmlformats.org/drawingml/2006/main" sz="5200" i="1">
                            <a:solidFill>
                              <a:srgbClr val="000000"/>
                            </a:solidFill>
                            <a:latin typeface="Cambria Math" panose="02040503050406030204" pitchFamily="18" charset="0"/>
                          </a:rPr>
                          <m:t>⃗</m:t>
                        </m:r>
                      </m:lim>
                    </m:limUpp>
                  </m:e>
                  <m:sup>
                    <m:r>
                      <a:rPr xmlns:a="http://schemas.openxmlformats.org/drawingml/2006/main" sz="5200" i="1">
                        <a:solidFill>
                          <a:srgbClr val="000000"/>
                        </a:solidFill>
                        <a:latin typeface="Cambria Math" panose="02040503050406030204" pitchFamily="18" charset="0"/>
                      </a:rPr>
                      <m:t>n</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oMath>
            </a14:m>
            <a:r>
              <a:t>.</a:t>
            </a:r>
          </a:p>
        </p:txBody>
      </p:sp>
      <p:sp>
        <p:nvSpPr>
          <p:cNvPr id="426" name="Text"/>
          <p:cNvSpPr txBox="1"/>
          <p:nvPr/>
        </p:nvSpPr>
        <p:spPr>
          <a:xfrm>
            <a:off x="6307744" y="5461757"/>
            <a:ext cx="7392949" cy="2965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14:m>
              <m:oMathPara>
                <m:oMathParaPr>
                  <m:jc m:val="left"/>
                </m:oMathParaPr>
                <m:oMath>
                  <m:m>
                    <m:mPr>
                      <m:ctrlPr>
                        <a:rPr xmlns:a="http://schemas.openxmlformats.org/drawingml/2006/main" sz="52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p>
                          <m:e>
                            <m:argPr>
                              <m:scrLvl m:val="0"/>
                            </m:argPr>
                            <m:limUpp>
                              <m:e>
                                <m:argPr>
                                  <m:scrLvl m:val="0"/>
                                </m:argPr>
                                <m:r>
                                  <a:rPr xmlns:a="http://schemas.openxmlformats.org/drawingml/2006/main" sz="5200" i="1">
                                    <a:solidFill>
                                      <a:srgbClr val="000000"/>
                                    </a:solidFill>
                                    <a:latin typeface="Cambria Math" panose="02040503050406030204" pitchFamily="18" charset="0"/>
                                  </a:rPr>
                                  <m:t>u</m:t>
                                </m:r>
                              </m:e>
                              <m:lim>
                                <m:argPr>
                                  <m:scrLvl m:val="0"/>
                                </m:argPr>
                                <m:r>
                                  <a:rPr xmlns:a="http://schemas.openxmlformats.org/drawingml/2006/main" sz="5200" i="1">
                                    <a:solidFill>
                                      <a:srgbClr val="000000"/>
                                    </a:solidFill>
                                    <a:latin typeface="Cambria Math" panose="02040503050406030204" pitchFamily="18" charset="0"/>
                                  </a:rPr>
                                  <m:t>⃗</m:t>
                                </m:r>
                              </m:lim>
                            </m:limUpp>
                          </m:e>
                          <m:sup>
                            <m:argPr>
                              <m:scrLvl m:val="0"/>
                            </m:argPr>
                            <m:r>
                              <a:rPr xmlns:a="http://schemas.openxmlformats.org/drawingml/2006/main" sz="5200" i="1">
                                <a:solidFill>
                                  <a:srgbClr val="000000"/>
                                </a:solidFill>
                                <a:latin typeface="Cambria Math" panose="02040503050406030204" pitchFamily="18" charset="0"/>
                              </a:rPr>
                              <m:t>n</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e>
                      <m:e>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p>
                          <m:e>
                            <m:argPr>
                              <m:scrLvl m:val="0"/>
                            </m:argPr>
                            <m:r>
                              <a:rPr xmlns:a="http://schemas.openxmlformats.org/drawingml/2006/main" sz="5200" i="1">
                                <a:solidFill>
                                  <a:srgbClr val="000000"/>
                                </a:solidFill>
                                <a:latin typeface="Cambria Math" panose="02040503050406030204" pitchFamily="18" charset="0"/>
                              </a:rPr>
                              <m:t>A</m:t>
                            </m:r>
                          </m:e>
                          <m:sup>
                            <m:argPr>
                              <m:scrLvl m:val="0"/>
                            </m:argPr>
                            <m:r>
                              <a:rPr xmlns:a="http://schemas.openxmlformats.org/drawingml/2006/main" sz="5200" i="1">
                                <a:solidFill>
                                  <a:srgbClr val="000000"/>
                                </a:solidFill>
                                <a:latin typeface="Cambria Math" panose="02040503050406030204" pitchFamily="18" charset="0"/>
                              </a:rPr>
                              <m:t>n</m:t>
                            </m:r>
                          </m:sup>
                        </m:sSup>
                        <m:sSup>
                          <m:e>
                            <m:argPr>
                              <m:scrLvl m:val="0"/>
                            </m:argPr>
                            <m:limUpp>
                              <m:e>
                                <m:argPr>
                                  <m:scrLvl m:val="0"/>
                                </m:argPr>
                                <m:r>
                                  <a:rPr xmlns:a="http://schemas.openxmlformats.org/drawingml/2006/main" sz="5200" i="1">
                                    <a:solidFill>
                                      <a:srgbClr val="000000"/>
                                    </a:solidFill>
                                    <a:latin typeface="Cambria Math" panose="02040503050406030204" pitchFamily="18" charset="0"/>
                                  </a:rPr>
                                  <m:t>u</m:t>
                                </m:r>
                              </m:e>
                              <m:lim>
                                <m:argPr>
                                  <m:scrLvl m:val="0"/>
                                </m:argPr>
                                <m:r>
                                  <a:rPr xmlns:a="http://schemas.openxmlformats.org/drawingml/2006/main" sz="5200" i="1">
                                    <a:solidFill>
                                      <a:srgbClr val="000000"/>
                                    </a:solidFill>
                                    <a:latin typeface="Cambria Math" panose="02040503050406030204" pitchFamily="18" charset="0"/>
                                  </a:rPr>
                                  <m:t>⃗</m:t>
                                </m:r>
                              </m:lim>
                            </m:limUpp>
                          </m:e>
                          <m:sup>
                            <m:argPr>
                              <m:scrLvl m:val="0"/>
                            </m:argPr>
                            <m:r>
                              <a:rPr xmlns:a="http://schemas.openxmlformats.org/drawingml/2006/main" sz="5200" i="1">
                                <a:solidFill>
                                  <a:srgbClr val="000000"/>
                                </a:solidFill>
                                <a:latin typeface="Cambria Math" panose="02040503050406030204" pitchFamily="18" charset="0"/>
                              </a:rPr>
                              <m:t>0</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e>
                    </m:mr>
                    <m:mr>
                      <m:e/>
                      <m:e>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p>
                          <m:e>
                            <m:argPr>
                              <m:scrLvl m:val="0"/>
                            </m:argPr>
                            <m:r>
                              <a:rPr xmlns:a="http://schemas.openxmlformats.org/drawingml/2006/main" sz="5200" i="1">
                                <a:solidFill>
                                  <a:srgbClr val="000000"/>
                                </a:solidFill>
                                <a:latin typeface="Cambria Math" panose="02040503050406030204" pitchFamily="18" charset="0"/>
                              </a:rPr>
                              <m:t>A</m:t>
                            </m:r>
                          </m:e>
                          <m:sup>
                            <m:argPr>
                              <m:scrLvl m:val="0"/>
                            </m:argPr>
                            <m:r>
                              <a:rPr xmlns:a="http://schemas.openxmlformats.org/drawingml/2006/main" sz="5200" i="1">
                                <a:solidFill>
                                  <a:srgbClr val="000000"/>
                                </a:solidFill>
                                <a:latin typeface="Cambria Math" panose="02040503050406030204" pitchFamily="18" charset="0"/>
                              </a:rPr>
                              <m:t>n</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m:rPr>
                            <m:nor/>
                          </m:rPr>
                          <a:rPr xmlns:a="http://schemas.openxmlformats.org/drawingml/2006/main" sz="5200" i="1">
                            <a:solidFill>
                              <a:srgbClr val="000000"/>
                            </a:solidFill>
                            <a:latin typeface="Cambria Math" panose="02040503050406030204" pitchFamily="18" charset="0"/>
                          </a:rPr>
                          <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p>
                          <m:e>
                            <m:argPr>
                              <m:scrLvl m:val="0"/>
                            </m:argPr>
                            <m:limUpp>
                              <m:e>
                                <m:argPr>
                                  <m:scrLvl m:val="0"/>
                                </m:argPr>
                                <m:r>
                                  <a:rPr xmlns:a="http://schemas.openxmlformats.org/drawingml/2006/main" sz="5200" i="1">
                                    <a:solidFill>
                                      <a:srgbClr val="000000"/>
                                    </a:solidFill>
                                    <a:latin typeface="Cambria Math" panose="02040503050406030204" pitchFamily="18" charset="0"/>
                                  </a:rPr>
                                  <m:t>u</m:t>
                                </m:r>
                              </m:e>
                              <m:lim>
                                <m:argPr>
                                  <m:scrLvl m:val="0"/>
                                </m:argPr>
                                <m:r>
                                  <a:rPr xmlns:a="http://schemas.openxmlformats.org/drawingml/2006/main" sz="5200" i="1">
                                    <a:solidFill>
                                      <a:srgbClr val="000000"/>
                                    </a:solidFill>
                                    <a:latin typeface="Cambria Math" panose="02040503050406030204" pitchFamily="18" charset="0"/>
                                  </a:rPr>
                                  <m:t>⃗</m:t>
                                </m:r>
                              </m:lim>
                            </m:limUpp>
                          </m:e>
                          <m:sup>
                            <m:argPr>
                              <m:scrLvl m:val="0"/>
                            </m:argPr>
                            <m:r>
                              <a:rPr xmlns:a="http://schemas.openxmlformats.org/drawingml/2006/main" sz="5200" i="1">
                                <a:solidFill>
                                  <a:srgbClr val="000000"/>
                                </a:solidFill>
                                <a:latin typeface="Cambria Math" panose="02040503050406030204" pitchFamily="18" charset="0"/>
                              </a:rPr>
                              <m:t>0</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e>
                    </m:mr>
                    <m:mr>
                      <m:e/>
                      <m:e>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C</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p>
                          <m:e>
                            <m:argPr>
                              <m:scrLvl m:val="0"/>
                            </m:argPr>
                            <m:limUpp>
                              <m:e>
                                <m:argPr>
                                  <m:scrLvl m:val="0"/>
                                </m:argPr>
                                <m:r>
                                  <a:rPr xmlns:a="http://schemas.openxmlformats.org/drawingml/2006/main" sz="5200" i="1">
                                    <a:solidFill>
                                      <a:srgbClr val="000000"/>
                                    </a:solidFill>
                                    <a:latin typeface="Cambria Math" panose="02040503050406030204" pitchFamily="18" charset="0"/>
                                  </a:rPr>
                                  <m:t>u</m:t>
                                </m:r>
                              </m:e>
                              <m:lim>
                                <m:argPr>
                                  <m:scrLvl m:val="0"/>
                                </m:argPr>
                                <m:r>
                                  <a:rPr xmlns:a="http://schemas.openxmlformats.org/drawingml/2006/main" sz="5200" i="1">
                                    <a:solidFill>
                                      <a:srgbClr val="000000"/>
                                    </a:solidFill>
                                    <a:latin typeface="Cambria Math" panose="02040503050406030204" pitchFamily="18" charset="0"/>
                                  </a:rPr>
                                  <m:t>⃗</m:t>
                                </m:r>
                              </m:lim>
                            </m:limUpp>
                          </m:e>
                          <m:sup>
                            <m:argPr>
                              <m:scrLvl m:val="0"/>
                            </m:argPr>
                            <m:r>
                              <a:rPr xmlns:a="http://schemas.openxmlformats.org/drawingml/2006/main" sz="5200" i="1">
                                <a:solidFill>
                                  <a:srgbClr val="000000"/>
                                </a:solidFill>
                                <a:latin typeface="Cambria Math" panose="02040503050406030204" pitchFamily="18" charset="0"/>
                              </a:rPr>
                              <m:t>0</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e>
                    </m:mr>
                  </m:m>
                </m:oMath>
              </m:oMathPara>
            </a14:m>
          </a:p>
        </p:txBody>
      </p:sp>
      <p:sp>
        <p:nvSpPr>
          <p:cNvPr id="427" name="We use infinity norm and since every row only has   and   then  . Notice we will have   only if"/>
          <p:cNvSpPr txBox="1"/>
          <p:nvPr/>
        </p:nvSpPr>
        <p:spPr>
          <a:xfrm>
            <a:off x="1632354" y="8650644"/>
            <a:ext cx="22951618" cy="16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We use infinity norm and since every row only has </a:t>
            </a:r>
            <a14:m>
              <m:oMath>
                <m:r>
                  <a:rPr xmlns:a="http://schemas.openxmlformats.org/drawingml/2006/main" sz="5200" i="1">
                    <a:solidFill>
                      <a:srgbClr val="000000"/>
                    </a:solidFill>
                    <a:latin typeface="Cambria Math" panose="02040503050406030204" pitchFamily="18" charset="0"/>
                  </a:rPr>
                  <m:t>α</m:t>
                </m:r>
              </m:oMath>
            </a14:m>
            <a:r>
              <a:t> and </a:t>
            </a:r>
            <a14:m>
              <m:oMath>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α</m:t>
                </m:r>
              </m:oMath>
            </a14:m>
            <a:r>
              <a:t> then </a:t>
            </a:r>
            <a14:m>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m:t>
                    </m:r>
                  </m:e>
                  <m:sub>
                    <m:r>
                      <m:rPr>
                        <m:sty m:val="p"/>
                      </m:rPr>
                      <a:rPr xmlns:a="http://schemas.openxmlformats.org/drawingml/2006/main" sz="5200" i="1">
                        <a:solidFill>
                          <a:srgbClr val="000000"/>
                        </a:solidFill>
                        <a:latin typeface="Cambria Math" panose="02040503050406030204" pitchFamily="18" charset="0"/>
                      </a:rPr>
                      <m:t>∞</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α</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α</m:t>
                </m:r>
                <m:r>
                  <a:rPr xmlns:a="http://schemas.openxmlformats.org/drawingml/2006/main" sz="5200" i="1">
                    <a:solidFill>
                      <a:srgbClr val="000000"/>
                    </a:solidFill>
                    <a:latin typeface="Cambria Math" panose="02040503050406030204" pitchFamily="18" charset="0"/>
                  </a:rPr>
                  <m:t>|</m:t>
                </m:r>
              </m:oMath>
            </a14:m>
            <a:r>
              <a:t>. Notice we will have </a:t>
            </a:r>
            <a14:m>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m:t>
                    </m:r>
                  </m:e>
                  <m:sub>
                    <m:r>
                      <m:rPr>
                        <m:sty m:val="p"/>
                      </m:rPr>
                      <a:rPr xmlns:a="http://schemas.openxmlformats.org/drawingml/2006/main" sz="5200" i="1">
                        <a:solidFill>
                          <a:srgbClr val="000000"/>
                        </a:solidFill>
                        <a:latin typeface="Cambria Math" panose="02040503050406030204" pitchFamily="18" charset="0"/>
                      </a:rPr>
                      <m:t>∞</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oMath>
            </a14:m>
            <a:r>
              <a:t> only if </a:t>
            </a:r>
            <a14:m>
              <m:oMath>
                <m:r>
                  <a:rPr xmlns:a="http://schemas.openxmlformats.org/drawingml/2006/main" sz="5200" i="1">
                    <a:solidFill>
                      <a:srgbClr val="000000"/>
                    </a:solidFill>
                    <a:latin typeface="Cambria Math" panose="02040503050406030204" pitchFamily="18" charset="0"/>
                  </a:rPr>
                  <m:t>0</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α</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oMath>
            </a14:m>
          </a:p>
        </p:txBody>
      </p:sp>
      <p:sp>
        <p:nvSpPr>
          <p:cNvPr id="428" name="Since   then we obtain our desired boundedness only if"/>
          <p:cNvSpPr txBox="1"/>
          <p:nvPr/>
        </p:nvSpPr>
        <p:spPr>
          <a:xfrm>
            <a:off x="1634422" y="10330968"/>
            <a:ext cx="21289646" cy="871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Since </a:t>
            </a:r>
            <a14:m>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p>
                  <m:e>
                    <m:r>
                      <a:rPr xmlns:a="http://schemas.openxmlformats.org/drawingml/2006/main" sz="5200" i="1">
                        <a:solidFill>
                          <a:srgbClr val="000000"/>
                        </a:solidFill>
                        <a:latin typeface="Cambria Math" panose="02040503050406030204" pitchFamily="18" charset="0"/>
                      </a:rPr>
                      <m:t>A</m:t>
                    </m:r>
                  </m:e>
                  <m:sup>
                    <m:r>
                      <a:rPr xmlns:a="http://schemas.openxmlformats.org/drawingml/2006/main" sz="5200" i="1">
                        <a:solidFill>
                          <a:srgbClr val="000000"/>
                        </a:solidFill>
                        <a:latin typeface="Cambria Math" panose="02040503050406030204" pitchFamily="18" charset="0"/>
                      </a:rPr>
                      <m:t>n</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m:t>
                </m:r>
                <m:sSup>
                  <m:e>
                    <m:r>
                      <a:rPr xmlns:a="http://schemas.openxmlformats.org/drawingml/2006/main" sz="5200" i="1">
                        <a:solidFill>
                          <a:srgbClr val="000000"/>
                        </a:solidFill>
                        <a:latin typeface="Cambria Math" panose="02040503050406030204" pitchFamily="18" charset="0"/>
                      </a:rPr>
                      <m:t>|</m:t>
                    </m:r>
                  </m:e>
                  <m:sup>
                    <m:r>
                      <a:rPr xmlns:a="http://schemas.openxmlformats.org/drawingml/2006/main" sz="5200" i="1">
                        <a:solidFill>
                          <a:srgbClr val="000000"/>
                        </a:solidFill>
                        <a:latin typeface="Cambria Math" panose="02040503050406030204" pitchFamily="18" charset="0"/>
                      </a:rPr>
                      <m:t>n</m:t>
                    </m:r>
                  </m:sup>
                </m:sSup>
              </m:oMath>
            </a14:m>
            <a:r>
              <a:t> then we obtain our desired boundedness only if </a:t>
            </a:r>
            <a14:m>
              <m:oMath>
                <m:r>
                  <a:rPr xmlns:a="http://schemas.openxmlformats.org/drawingml/2006/main" sz="5200" i="1">
                    <a:solidFill>
                      <a:srgbClr val="000000"/>
                    </a:solidFill>
                    <a:latin typeface="Cambria Math" panose="02040503050406030204" pitchFamily="18" charset="0"/>
                  </a:rPr>
                  <m:t>α</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oMath>
            </a14:m>
          </a:p>
        </p:txBody>
      </p:sp>
      <p:sp>
        <p:nvSpPr>
          <p:cNvPr id="429" name="Therefore, we require"/>
          <p:cNvSpPr txBox="1"/>
          <p:nvPr/>
        </p:nvSpPr>
        <p:spPr>
          <a:xfrm>
            <a:off x="7358641" y="11310349"/>
            <a:ext cx="9666717" cy="1688325"/>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a:latin typeface="Calibri"/>
                <a:ea typeface="Calibri"/>
                <a:cs typeface="Calibri"/>
                <a:sym typeface="Calibri"/>
              </a:defRPr>
            </a:pPr>
            <a:r>
              <a:t>Therefore, we require </a:t>
            </a:r>
            <a14:m>
              <m:oMath>
                <m:r>
                  <a:rPr xmlns:a="http://schemas.openxmlformats.org/drawingml/2006/main" sz="5200" i="1">
                    <a:solidFill>
                      <a:srgbClr val="000000"/>
                    </a:solidFill>
                    <a:latin typeface="Cambria Math" panose="02040503050406030204" pitchFamily="18" charset="0"/>
                  </a:rPr>
                  <m:t>α</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f>
                  <m:fPr>
                    <m:ctrlPr>
                      <a:rPr xmlns:a="http://schemas.openxmlformats.org/drawingml/2006/main" sz="5200" i="1">
                        <a:solidFill>
                          <a:srgbClr val="000000"/>
                        </a:solidFill>
                        <a:latin typeface="Cambria Math" panose="02040503050406030204" pitchFamily="18" charset="0"/>
                      </a:rPr>
                    </m:ctrlPr>
                    <m:type m:val="bar"/>
                  </m:fPr>
                  <m:num>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t</m:t>
                    </m:r>
                  </m:num>
                  <m:den>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den>
                </m:f>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oMath>
            </a14:m>
          </a:p>
        </p:txBody>
      </p:sp>
      <p:sp>
        <p:nvSpPr>
          <p:cNvPr id="430" name="We want for all n:"/>
          <p:cNvSpPr txBox="1"/>
          <p:nvPr/>
        </p:nvSpPr>
        <p:spPr>
          <a:xfrm>
            <a:off x="1669276" y="5639557"/>
            <a:ext cx="4991642"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We want for all n: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7" grpId="3"/>
      <p:bldP build="whole" bldLvl="1" animBg="1" rev="0" advAuto="0" spid="428" grpId="4"/>
      <p:bldP build="whole" bldLvl="1" animBg="1" rev="0" advAuto="0" spid="429" grpId="5"/>
      <p:bldP build="whole" bldLvl="1" animBg="1" rev="0" advAuto="0" spid="430" grpId="1"/>
      <p:bldP build="whole" bldLvl="1" animBg="1" rev="0" advAuto="0" spid="426"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33"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34"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435" name="Stability of Upwinding"/>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Stability of Upwinding</a:t>
            </a:r>
          </a:p>
        </p:txBody>
      </p:sp>
      <p:sp>
        <p:nvSpPr>
          <p:cNvPr id="436"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437" name="Our stability condition   explains why too much x refinement gives instability (from a mathematical perspective)"/>
          <p:cNvSpPr txBox="1"/>
          <p:nvPr/>
        </p:nvSpPr>
        <p:spPr>
          <a:xfrm>
            <a:off x="1634422" y="4292359"/>
            <a:ext cx="21289646" cy="14900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Our stability condition </a:t>
            </a:r>
            <a14:m>
              <m:oMath>
                <m:r>
                  <a:rPr xmlns:a="http://schemas.openxmlformats.org/drawingml/2006/main" sz="5200" i="1">
                    <a:solidFill>
                      <a:srgbClr val="000000"/>
                    </a:solidFill>
                    <a:latin typeface="Cambria Math" panose="02040503050406030204" pitchFamily="18" charset="0"/>
                  </a:rPr>
                  <m:t>α</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r>
                  <a:rPr xmlns:a="http://schemas.openxmlformats.org/drawingml/2006/main" sz="5200" i="1">
                    <a:solidFill>
                      <a:srgbClr val="000000"/>
                    </a:solidFill>
                    <a:latin typeface="Cambria Math" panose="02040503050406030204" pitchFamily="18" charset="0"/>
                  </a:rPr>
                  <m:t>(</m:t>
                </m:r>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m:t>
                </m:r>
              </m:oMath>
            </a14:m>
            <a:r>
              <a:t> explains why too much x refinement gives instability (from a mathematical perspective)</a:t>
            </a:r>
          </a:p>
        </p:txBody>
      </p:sp>
      <p:sp>
        <p:nvSpPr>
          <p:cNvPr id="438" name="Point: If we want control diffusion (or mass loss) we actually need to *doubly* refine our grid (both  ) but this is expensive! Moreover, we still have diffusion. Can we avoid it?"/>
          <p:cNvSpPr txBox="1"/>
          <p:nvPr/>
        </p:nvSpPr>
        <p:spPr>
          <a:xfrm>
            <a:off x="1547177" y="6665269"/>
            <a:ext cx="21289646" cy="21556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Point: If we want control diffusion (or mass loss) we actually need to *doubly* refine our grid (both </a:t>
            </a:r>
            <a14:m>
              <m:oMath>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t</m:t>
                </m:r>
                <m:r>
                  <m:rPr>
                    <m:nor/>
                  </m:rPr>
                  <a:rPr xmlns:a="http://schemas.openxmlformats.org/drawingml/2006/main" sz="5200" i="1">
                    <a:solidFill>
                      <a:srgbClr val="000000"/>
                    </a:solidFill>
                    <a:latin typeface="Cambria Math" panose="02040503050406030204" pitchFamily="18" charset="0"/>
                  </a:rPr>
                  <m:t>and</m:t>
                </m:r>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oMath>
            </a14:m>
            <a:r>
              <a:t>) but this is expensive! Moreover, we still have diffusion. Can we avoid it?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41"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42"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443" name="Model Equation Approach"/>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Model Equation Approach</a:t>
            </a:r>
          </a:p>
        </p:txBody>
      </p:sp>
      <p:sp>
        <p:nvSpPr>
          <p:cNvPr id="444"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445" name="We are about to do a semi tedious computation..."/>
          <p:cNvSpPr txBox="1"/>
          <p:nvPr/>
        </p:nvSpPr>
        <p:spPr>
          <a:xfrm>
            <a:off x="1638300" y="38963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We are about to do a semi tedious computation... </a:t>
            </a:r>
          </a:p>
        </p:txBody>
      </p:sp>
      <p:sp>
        <p:nvSpPr>
          <p:cNvPr id="446" name="Idea: We know our scheme will converge to true solution at the grid points *asymptotically*, however, maybe we are actually approximating a modified equation more accurately in the &quot;coarse grid regime&quot;"/>
          <p:cNvSpPr txBox="1"/>
          <p:nvPr/>
        </p:nvSpPr>
        <p:spPr>
          <a:xfrm>
            <a:off x="1634422" y="6129257"/>
            <a:ext cx="21289646" cy="20920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Idea: We know our scheme will converge to true solution at the grid points *asymptotically*, however, maybe we are actually approximating a modified equation more accurately in the "coarse grid regime"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6" grpId="2"/>
      <p:bldP build="whole" bldLvl="1" animBg="1" rev="0" advAuto="0" spid="445"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4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50"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451" name="Model Equation - the computat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Model Equation - the computation</a:t>
            </a:r>
          </a:p>
        </p:txBody>
      </p:sp>
      <p:sp>
        <p:nvSpPr>
          <p:cNvPr id="45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453" name="Consider our scheme:"/>
          <p:cNvSpPr txBox="1"/>
          <p:nvPr/>
        </p:nvSpPr>
        <p:spPr>
          <a:xfrm>
            <a:off x="1638300" y="38963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Consider our scheme:</a:t>
            </a:r>
          </a:p>
        </p:txBody>
      </p:sp>
      <p:sp>
        <p:nvSpPr>
          <p:cNvPr id="454" name="Suppose that a continuous function w satisifes the above relation *exactly* at the discrete grid points so:"/>
          <p:cNvSpPr txBox="1"/>
          <p:nvPr/>
        </p:nvSpPr>
        <p:spPr>
          <a:xfrm>
            <a:off x="1634422" y="7059515"/>
            <a:ext cx="21289646" cy="14041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Suppose that a continuous function w satisifes the above relation *exactly* at the discrete grid points so:</a:t>
            </a:r>
          </a:p>
        </p:txBody>
      </p:sp>
      <p:sp>
        <p:nvSpPr>
          <p:cNvPr id="455" name="Equation"/>
          <p:cNvSpPr txBox="1"/>
          <p:nvPr/>
        </p:nvSpPr>
        <p:spPr>
          <a:xfrm>
            <a:off x="12606129" y="4951674"/>
            <a:ext cx="6855469"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456" name="Equation"/>
          <p:cNvSpPr txBox="1"/>
          <p:nvPr/>
        </p:nvSpPr>
        <p:spPr>
          <a:xfrm>
            <a:off x="5644140" y="8828150"/>
            <a:ext cx="12678665"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w</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w</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w</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w</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457" name="Equation"/>
          <p:cNvSpPr txBox="1"/>
          <p:nvPr/>
        </p:nvSpPr>
        <p:spPr>
          <a:xfrm>
            <a:off x="6915112" y="10060690"/>
            <a:ext cx="655473" cy="137129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13200" i="1">
                      <a:solidFill>
                        <a:srgbClr val="000000"/>
                      </a:solidFill>
                      <a:latin typeface="Cambria Math" panose="02040503050406030204" pitchFamily="18" charset="0"/>
                    </a:rPr>
                    <m:t>↑</m:t>
                  </m:r>
                </m:oMath>
              </m:oMathPara>
            </a14:m>
            <a:endParaRPr sz="13200"/>
          </a:p>
        </p:txBody>
      </p:sp>
      <p:sp>
        <p:nvSpPr>
          <p:cNvPr id="458" name="Equation"/>
          <p:cNvSpPr txBox="1"/>
          <p:nvPr/>
        </p:nvSpPr>
        <p:spPr>
          <a:xfrm>
            <a:off x="16271859" y="10060824"/>
            <a:ext cx="655473" cy="137129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13200" i="1">
                      <a:solidFill>
                        <a:srgbClr val="000000"/>
                      </a:solidFill>
                      <a:latin typeface="Cambria Math" panose="02040503050406030204" pitchFamily="18" charset="0"/>
                    </a:rPr>
                    <m:t>↑</m:t>
                  </m:r>
                </m:oMath>
              </m:oMathPara>
            </a14:m>
            <a:endParaRPr sz="13200"/>
          </a:p>
        </p:txBody>
      </p:sp>
      <p:sp>
        <p:nvSpPr>
          <p:cNvPr id="459" name="Taylor expand…"/>
          <p:cNvSpPr txBox="1"/>
          <p:nvPr/>
        </p:nvSpPr>
        <p:spPr>
          <a:xfrm>
            <a:off x="8972280" y="11261367"/>
            <a:ext cx="21289645"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Taylor expand…</a:t>
            </a:r>
          </a:p>
        </p:txBody>
      </p:sp>
      <p:sp>
        <p:nvSpPr>
          <p:cNvPr id="460" name="Equation"/>
          <p:cNvSpPr txBox="1"/>
          <p:nvPr/>
        </p:nvSpPr>
        <p:spPr>
          <a:xfrm>
            <a:off x="4499734" y="4951674"/>
            <a:ext cx="6394875" cy="143425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4800" i="1">
                          <a:solidFill>
                            <a:srgbClr val="000000"/>
                          </a:solidFill>
                          <a:latin typeface="Cambria Math" panose="02040503050406030204" pitchFamily="18" charset="0"/>
                        </a:rPr>
                      </m:ctrlPr>
                      <m:type m:val="bar"/>
                    </m:fPr>
                    <m:num>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f>
                    <m:fPr>
                      <m:ctrlPr>
                        <a:rPr xmlns:a="http://schemas.openxmlformats.org/drawingml/2006/main" sz="4800" i="1">
                          <a:solidFill>
                            <a:srgbClr val="000000"/>
                          </a:solidFill>
                          <a:latin typeface="Cambria Math" panose="02040503050406030204" pitchFamily="18" charset="0"/>
                        </a:rPr>
                      </m:ctrlPr>
                      <m:type m:val="bar"/>
                    </m:fPr>
                    <m:num>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up>
                          <m:r>
                            <a:rPr xmlns:a="http://schemas.openxmlformats.org/drawingml/2006/main" sz="4800" i="1">
                              <a:solidFill>
                                <a:srgbClr val="000000"/>
                              </a:solidFill>
                              <a:latin typeface="Cambria Math" panose="02040503050406030204" pitchFamily="18" charset="0"/>
                            </a:rPr>
                            <m:t>n</m:t>
                          </m:r>
                        </m:sup>
                      </m:sSubSup>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oMath>
              </m:oMathPara>
            </a14:m>
            <a:endParaRPr sz="4800"/>
          </a:p>
        </p:txBody>
      </p:sp>
      <p:sp>
        <p:nvSpPr>
          <p:cNvPr id="461" name="Equation"/>
          <p:cNvSpPr txBox="1"/>
          <p:nvPr/>
        </p:nvSpPr>
        <p:spPr>
          <a:xfrm>
            <a:off x="11304141" y="5533185"/>
            <a:ext cx="892456" cy="32126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oMath>
              </m:oMathPara>
            </a14:m>
            <a:endParaRPr sz="4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59"/>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457"/>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4" grpId="1"/>
      <p:bldP build="whole" bldLvl="1" animBg="1" rev="0" advAuto="0" spid="458" grpId="5"/>
      <p:bldP build="whole" bldLvl="1" animBg="1" rev="0" advAuto="0" spid="457" grpId="4"/>
      <p:bldP build="whole" bldLvl="1" animBg="1" rev="0" advAuto="0" spid="459" grpId="3"/>
      <p:bldP build="whole" bldLvl="1" animBg="1" rev="0" advAuto="0" spid="456"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64"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65"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466" name="Model Equation - the computat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Model Equation - the computation</a:t>
            </a:r>
          </a:p>
        </p:txBody>
      </p:sp>
      <p:sp>
        <p:nvSpPr>
          <p:cNvPr id="467"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468" name="Plug into divided difference formula,"/>
          <p:cNvSpPr txBox="1"/>
          <p:nvPr/>
        </p:nvSpPr>
        <p:spPr>
          <a:xfrm>
            <a:off x="996788" y="6660998"/>
            <a:ext cx="9415775"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Plug into divided difference formula,</a:t>
            </a:r>
          </a:p>
        </p:txBody>
      </p:sp>
      <p:sp>
        <p:nvSpPr>
          <p:cNvPr id="469" name="Equation"/>
          <p:cNvSpPr txBox="1"/>
          <p:nvPr/>
        </p:nvSpPr>
        <p:spPr>
          <a:xfrm>
            <a:off x="2225540" y="3352886"/>
            <a:ext cx="12979220" cy="14105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w</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w</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den>
                  </m:f>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470" name="Equation"/>
          <p:cNvSpPr txBox="1"/>
          <p:nvPr/>
        </p:nvSpPr>
        <p:spPr>
          <a:xfrm>
            <a:off x="1966393" y="5006942"/>
            <a:ext cx="13497514" cy="14105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w</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w</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den>
                  </m:f>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471" name="Equation"/>
          <p:cNvSpPr txBox="1"/>
          <p:nvPr/>
        </p:nvSpPr>
        <p:spPr>
          <a:xfrm>
            <a:off x="1638750" y="7620824"/>
            <a:ext cx="7226733" cy="141363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den>
                  </m:f>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m:t>
                      </m:r>
                    </m:den>
                  </m:f>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472" name="Equation"/>
          <p:cNvSpPr txBox="1"/>
          <p:nvPr/>
        </p:nvSpPr>
        <p:spPr>
          <a:xfrm>
            <a:off x="17862167" y="3907826"/>
            <a:ext cx="5829557" cy="1225089"/>
          </a:xfrm>
          <a:prstGeom prst="rect">
            <a:avLst/>
          </a:prstGeom>
          <a:ln w="25400">
            <a:solidFill>
              <a:srgbClr val="000000"/>
            </a:solidFill>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4100" i="1">
                          <a:solidFill>
                            <a:srgbClr val="000000"/>
                          </a:solidFill>
                          <a:latin typeface="Cambria Math" panose="02040503050406030204" pitchFamily="18" charset="0"/>
                        </a:rPr>
                      </m:ctrlPr>
                      <m:type m:val="bar"/>
                    </m:fPr>
                    <m:num>
                      <m:sSubSup>
                        <m:e>
                          <m:r>
                            <a:rPr xmlns:a="http://schemas.openxmlformats.org/drawingml/2006/main" sz="4100" i="1">
                              <a:solidFill>
                                <a:srgbClr val="000000"/>
                              </a:solidFill>
                              <a:latin typeface="Cambria Math" panose="02040503050406030204" pitchFamily="18" charset="0"/>
                            </a:rPr>
                            <m:t>u</m:t>
                          </m:r>
                        </m:e>
                        <m:sub>
                          <m:r>
                            <a:rPr xmlns:a="http://schemas.openxmlformats.org/drawingml/2006/main" sz="4100" i="1">
                              <a:solidFill>
                                <a:srgbClr val="000000"/>
                              </a:solidFill>
                              <a:latin typeface="Cambria Math" panose="02040503050406030204" pitchFamily="18" charset="0"/>
                            </a:rPr>
                            <m:t>i</m:t>
                          </m:r>
                        </m:sub>
                        <m:sup>
                          <m:r>
                            <a:rPr xmlns:a="http://schemas.openxmlformats.org/drawingml/2006/main" sz="4100" i="1">
                              <a:solidFill>
                                <a:srgbClr val="000000"/>
                              </a:solidFill>
                              <a:latin typeface="Cambria Math" panose="02040503050406030204" pitchFamily="18" charset="0"/>
                            </a:rPr>
                            <m:t>n</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bSup>
                      <m:r>
                        <a:rPr xmlns:a="http://schemas.openxmlformats.org/drawingml/2006/main" sz="4100" i="1">
                          <a:solidFill>
                            <a:srgbClr val="000000"/>
                          </a:solidFill>
                          <a:latin typeface="Cambria Math" panose="02040503050406030204" pitchFamily="18" charset="0"/>
                        </a:rPr>
                        <m:t>-</m:t>
                      </m:r>
                      <m:sSubSup>
                        <m:e>
                          <m:r>
                            <a:rPr xmlns:a="http://schemas.openxmlformats.org/drawingml/2006/main" sz="4100" i="1">
                              <a:solidFill>
                                <a:srgbClr val="000000"/>
                              </a:solidFill>
                              <a:latin typeface="Cambria Math" panose="02040503050406030204" pitchFamily="18" charset="0"/>
                            </a:rPr>
                            <m:t>u</m:t>
                          </m:r>
                        </m:e>
                        <m:sub>
                          <m:r>
                            <a:rPr xmlns:a="http://schemas.openxmlformats.org/drawingml/2006/main" sz="4100" i="1">
                              <a:solidFill>
                                <a:srgbClr val="000000"/>
                              </a:solidFill>
                              <a:latin typeface="Cambria Math" panose="02040503050406030204" pitchFamily="18" charset="0"/>
                            </a:rPr>
                            <m:t>i</m:t>
                          </m:r>
                        </m:sub>
                        <m:sup>
                          <m:r>
                            <a:rPr xmlns:a="http://schemas.openxmlformats.org/drawingml/2006/main" sz="4100" i="1">
                              <a:solidFill>
                                <a:srgbClr val="000000"/>
                              </a:solidFill>
                              <a:latin typeface="Cambria Math" panose="02040503050406030204" pitchFamily="18" charset="0"/>
                            </a:rPr>
                            <m:t>n</m:t>
                          </m:r>
                        </m:sup>
                      </m:sSubSup>
                    </m:num>
                    <m:den>
                      <m:r>
                        <m:rPr>
                          <m:sty m:val="p"/>
                        </m:rPr>
                        <a:rPr xmlns:a="http://schemas.openxmlformats.org/drawingml/2006/main" sz="4100" i="1">
                          <a:solidFill>
                            <a:srgbClr val="000000"/>
                          </a:solidFill>
                          <a:latin typeface="Cambria Math" panose="02040503050406030204" pitchFamily="18" charset="0"/>
                        </a:rPr>
                        <m:t>Δ</m:t>
                      </m:r>
                      <m:r>
                        <a:rPr xmlns:a="http://schemas.openxmlformats.org/drawingml/2006/main" sz="4100" i="1">
                          <a:solidFill>
                            <a:srgbClr val="000000"/>
                          </a:solidFill>
                          <a:latin typeface="Cambria Math" panose="02040503050406030204" pitchFamily="18" charset="0"/>
                        </a:rPr>
                        <m:t>t</m:t>
                      </m:r>
                    </m:den>
                  </m:f>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v</m:t>
                  </m:r>
                  <m:f>
                    <m:fPr>
                      <m:ctrlPr>
                        <a:rPr xmlns:a="http://schemas.openxmlformats.org/drawingml/2006/main" sz="4100" i="1">
                          <a:solidFill>
                            <a:srgbClr val="000000"/>
                          </a:solidFill>
                          <a:latin typeface="Cambria Math" panose="02040503050406030204" pitchFamily="18" charset="0"/>
                        </a:rPr>
                      </m:ctrlPr>
                      <m:type m:val="bar"/>
                    </m:fPr>
                    <m:num>
                      <m:sSubSup>
                        <m:e>
                          <m:r>
                            <a:rPr xmlns:a="http://schemas.openxmlformats.org/drawingml/2006/main" sz="4100" i="1">
                              <a:solidFill>
                                <a:srgbClr val="000000"/>
                              </a:solidFill>
                              <a:latin typeface="Cambria Math" panose="02040503050406030204" pitchFamily="18" charset="0"/>
                            </a:rPr>
                            <m:t>u</m:t>
                          </m:r>
                        </m:e>
                        <m:sub>
                          <m:r>
                            <a:rPr xmlns:a="http://schemas.openxmlformats.org/drawingml/2006/main" sz="4100" i="1">
                              <a:solidFill>
                                <a:srgbClr val="000000"/>
                              </a:solidFill>
                              <a:latin typeface="Cambria Math" panose="02040503050406030204" pitchFamily="18" charset="0"/>
                            </a:rPr>
                            <m:t>i</m:t>
                          </m:r>
                        </m:sub>
                        <m:sup>
                          <m:r>
                            <a:rPr xmlns:a="http://schemas.openxmlformats.org/drawingml/2006/main" sz="4100" i="1">
                              <a:solidFill>
                                <a:srgbClr val="000000"/>
                              </a:solidFill>
                              <a:latin typeface="Cambria Math" panose="02040503050406030204" pitchFamily="18" charset="0"/>
                            </a:rPr>
                            <m:t>n</m:t>
                          </m:r>
                        </m:sup>
                      </m:sSubSup>
                      <m:r>
                        <a:rPr xmlns:a="http://schemas.openxmlformats.org/drawingml/2006/main" sz="4100" i="1">
                          <a:solidFill>
                            <a:srgbClr val="000000"/>
                          </a:solidFill>
                          <a:latin typeface="Cambria Math" panose="02040503050406030204" pitchFamily="18" charset="0"/>
                        </a:rPr>
                        <m:t>-</m:t>
                      </m:r>
                      <m:sSubSup>
                        <m:e>
                          <m:r>
                            <a:rPr xmlns:a="http://schemas.openxmlformats.org/drawingml/2006/main" sz="4100" i="1">
                              <a:solidFill>
                                <a:srgbClr val="000000"/>
                              </a:solidFill>
                              <a:latin typeface="Cambria Math" panose="02040503050406030204" pitchFamily="18" charset="0"/>
                            </a:rPr>
                            <m:t>u</m:t>
                          </m:r>
                        </m:e>
                        <m:sub>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up>
                          <m:r>
                            <a:rPr xmlns:a="http://schemas.openxmlformats.org/drawingml/2006/main" sz="4100" i="1">
                              <a:solidFill>
                                <a:srgbClr val="000000"/>
                              </a:solidFill>
                              <a:latin typeface="Cambria Math" panose="02040503050406030204" pitchFamily="18" charset="0"/>
                            </a:rPr>
                            <m:t>n</m:t>
                          </m:r>
                        </m:sup>
                      </m:sSubSup>
                    </m:num>
                    <m:den>
                      <m:r>
                        <m:rPr>
                          <m:sty m:val="p"/>
                        </m:rPr>
                        <a:rPr xmlns:a="http://schemas.openxmlformats.org/drawingml/2006/main" sz="4100" i="1">
                          <a:solidFill>
                            <a:srgbClr val="000000"/>
                          </a:solidFill>
                          <a:latin typeface="Cambria Math" panose="02040503050406030204" pitchFamily="18" charset="0"/>
                        </a:rPr>
                        <m:t>Δ</m:t>
                      </m:r>
                      <m:r>
                        <a:rPr xmlns:a="http://schemas.openxmlformats.org/drawingml/2006/main" sz="4100" i="1">
                          <a:solidFill>
                            <a:srgbClr val="000000"/>
                          </a:solidFill>
                          <a:latin typeface="Cambria Math" panose="02040503050406030204" pitchFamily="18" charset="0"/>
                        </a:rPr>
                        <m:t>x</m:t>
                      </m:r>
                    </m:den>
                  </m:f>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0</m:t>
                  </m:r>
                </m:oMath>
              </m:oMathPara>
            </a14:m>
            <a:endParaRPr sz="4100"/>
          </a:p>
        </p:txBody>
      </p:sp>
      <p:sp>
        <p:nvSpPr>
          <p:cNvPr id="473" name="Divided Diff. Formula:"/>
          <p:cNvSpPr txBox="1"/>
          <p:nvPr/>
        </p:nvSpPr>
        <p:spPr>
          <a:xfrm>
            <a:off x="17886348" y="2963459"/>
            <a:ext cx="941577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Divided Diff. Formula:</a:t>
            </a:r>
          </a:p>
        </p:txBody>
      </p:sp>
      <p:sp>
        <p:nvSpPr>
          <p:cNvPr id="474" name="Equation"/>
          <p:cNvSpPr txBox="1"/>
          <p:nvPr/>
        </p:nvSpPr>
        <p:spPr>
          <a:xfrm>
            <a:off x="9139195" y="7518796"/>
            <a:ext cx="9784831" cy="141363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den>
                  </m:f>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m:t>
                      </m:r>
                    </m:den>
                  </m:f>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475" name="Equation"/>
          <p:cNvSpPr txBox="1"/>
          <p:nvPr/>
        </p:nvSpPr>
        <p:spPr>
          <a:xfrm>
            <a:off x="348152" y="10081249"/>
            <a:ext cx="892455" cy="32126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476" name="Equation"/>
          <p:cNvSpPr txBox="1"/>
          <p:nvPr/>
        </p:nvSpPr>
        <p:spPr>
          <a:xfrm>
            <a:off x="2208871" y="9588082"/>
            <a:ext cx="19611066" cy="130759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cr m:val="script"/>
                    </m:rP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oMath>
              </m:oMathPara>
            </a14:m>
            <a:endParaRPr sz="4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6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6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472"/>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473"/>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47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47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8" fill="hold">
                                  <p:stCondLst>
                                    <p:cond delay="0"/>
                                  </p:stCondLst>
                                  <p:iterate type="el" backwards="0">
                                    <p:tmAbs val="0"/>
                                  </p:iterate>
                                  <p:childTnLst>
                                    <p:set>
                                      <p:cBhvr>
                                        <p:cTn id="29" fill="hold"/>
                                        <p:tgtEl>
                                          <p:spTgt spid="475"/>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0" grpId="1"/>
      <p:bldP build="whole" bldLvl="1" animBg="1" rev="0" advAuto="0" spid="472" grpId="4"/>
      <p:bldP build="whole" bldLvl="1" animBg="1" rev="0" advAuto="0" spid="473" grpId="5"/>
      <p:bldP build="whole" bldLvl="1" animBg="1" rev="0" advAuto="0" spid="468" grpId="3"/>
      <p:bldP build="whole" bldLvl="1" animBg="1" rev="0" advAuto="0" spid="469" grpId="2"/>
      <p:bldP build="whole" bldLvl="1" animBg="1" rev="0" advAuto="0" spid="475" grpId="8"/>
      <p:bldP build="whole" bldLvl="1" animBg="1" rev="0" advAuto="0" spid="474" grpId="6"/>
      <p:bldP build="whole" bldLvl="1" animBg="1" rev="0" advAuto="0" spid="471" grpId="7"/>
      <p:bldP build="whole" bldLvl="1" animBg="1" rev="0" advAuto="0" spid="476" grpId="9"/>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7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80"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481" name="Model Equation - the computat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Model Equation - the computation</a:t>
            </a:r>
          </a:p>
        </p:txBody>
      </p:sp>
      <p:sp>
        <p:nvSpPr>
          <p:cNvPr id="48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483" name="Equation"/>
          <p:cNvSpPr txBox="1"/>
          <p:nvPr/>
        </p:nvSpPr>
        <p:spPr>
          <a:xfrm>
            <a:off x="1541132" y="4131040"/>
            <a:ext cx="19611066" cy="130759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3</m:t>
                      </m:r>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cr m:val="script"/>
                    </m:rP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p>
                    <m:e>
                      <m:r>
                        <a:rPr xmlns:a="http://schemas.openxmlformats.org/drawingml/2006/main" sz="4800" i="1">
                          <a:solidFill>
                            <a:srgbClr val="000000"/>
                          </a:solidFill>
                          <a:latin typeface="Cambria Math" panose="02040503050406030204" pitchFamily="18" charset="0"/>
                        </a:rPr>
                        <m: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484" name="This is the full PDE our scheme satisfies."/>
          <p:cNvSpPr txBox="1"/>
          <p:nvPr/>
        </p:nvSpPr>
        <p:spPr>
          <a:xfrm>
            <a:off x="1469170" y="6224842"/>
            <a:ext cx="11901989"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This is the full PDE our scheme satisfies. </a:t>
            </a:r>
          </a:p>
        </p:txBody>
      </p:sp>
      <p:sp>
        <p:nvSpPr>
          <p:cNvPr id="485" name="Notice if we drop the entire right hand side we recover our original PDE. We are satisfying our desired PDE up to first order (which we knew)."/>
          <p:cNvSpPr txBox="1"/>
          <p:nvPr/>
        </p:nvSpPr>
        <p:spPr>
          <a:xfrm>
            <a:off x="1454176" y="7189930"/>
            <a:ext cx="18613291" cy="14041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Notice if we drop the entire right hand side we recover our original PDE. We are satisfying our desired PDE up to first order (which we knew).</a:t>
            </a:r>
          </a:p>
        </p:txBody>
      </p:sp>
      <p:sp>
        <p:nvSpPr>
          <p:cNvPr id="486" name="Equation"/>
          <p:cNvSpPr txBox="1"/>
          <p:nvPr/>
        </p:nvSpPr>
        <p:spPr>
          <a:xfrm>
            <a:off x="6116597" y="9821213"/>
            <a:ext cx="11503907"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cr m:val="script"/>
                    </m:rP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sSup>
                    <m:e>
                      <m:r>
                        <a:rPr xmlns:a="http://schemas.openxmlformats.org/drawingml/2006/main" sz="4800" i="1">
                          <a:solidFill>
                            <a:srgbClr val="000000"/>
                          </a:solidFill>
                          <a:latin typeface="Cambria Math" panose="02040503050406030204" pitchFamily="18" charset="0"/>
                        </a:rPr>
                        <m:t>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487" name="This is the PDE our scheme satisfies up to second order."/>
          <p:cNvSpPr txBox="1"/>
          <p:nvPr/>
        </p:nvSpPr>
        <p:spPr>
          <a:xfrm>
            <a:off x="1469170" y="11440476"/>
            <a:ext cx="1530445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This is the PDE our scheme satisfies up to second order.</a:t>
            </a:r>
          </a:p>
        </p:txBody>
      </p:sp>
      <p:sp>
        <p:nvSpPr>
          <p:cNvPr id="488" name="Now if we keep the first order terms:"/>
          <p:cNvSpPr txBox="1"/>
          <p:nvPr/>
        </p:nvSpPr>
        <p:spPr>
          <a:xfrm>
            <a:off x="7123612" y="8790134"/>
            <a:ext cx="9499105" cy="7163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Calibri"/>
                <a:ea typeface="Calibri"/>
                <a:cs typeface="Calibri"/>
                <a:sym typeface="Calibri"/>
              </a:defRPr>
            </a:lvl1pPr>
          </a:lstStyle>
          <a:p>
            <a:pPr/>
            <a:r>
              <a:t>Now if we keep the first order terms: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8"/>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48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8" grpId="2"/>
      <p:bldP build="whole" bldLvl="1" animBg="1" rev="0" advAuto="0" spid="487" grpId="4"/>
      <p:bldP build="whole" bldLvl="1" animBg="1" rev="0" advAuto="0" spid="485" grpId="1"/>
      <p:bldP build="whole" bldLvl="1" animBg="1" rev="0" advAuto="0" spid="486"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91"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492"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493" name="Model Equation - the computat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Model Equation - the computation</a:t>
            </a:r>
          </a:p>
        </p:txBody>
      </p:sp>
      <p:sp>
        <p:nvSpPr>
          <p:cNvPr id="494"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495" name="Take (*) and differentiate through by"/>
          <p:cNvSpPr txBox="1"/>
          <p:nvPr/>
        </p:nvSpPr>
        <p:spPr>
          <a:xfrm>
            <a:off x="1296119" y="5785434"/>
            <a:ext cx="9957594" cy="7629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Take (*) and differentiate through by </a:t>
            </a:r>
            <a14:m>
              <m:oMath>
                <m:r>
                  <a:rPr xmlns:a="http://schemas.openxmlformats.org/drawingml/2006/main" sz="5200" i="1">
                    <a:solidFill>
                      <a:srgbClr val="000000"/>
                    </a:solidFill>
                    <a:latin typeface="Cambria Math" panose="02040503050406030204" pitchFamily="18" charset="0"/>
                  </a:rPr>
                  <m:t>t</m:t>
                </m:r>
              </m:oMath>
            </a14:m>
          </a:p>
        </p:txBody>
      </p:sp>
      <p:sp>
        <p:nvSpPr>
          <p:cNvPr id="496" name="Now we do a trick to reduce this."/>
          <p:cNvSpPr txBox="1"/>
          <p:nvPr/>
        </p:nvSpPr>
        <p:spPr>
          <a:xfrm>
            <a:off x="14574753" y="4145045"/>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Now we do a trick to reduce this.</a:t>
            </a:r>
          </a:p>
        </p:txBody>
      </p:sp>
      <p:sp>
        <p:nvSpPr>
          <p:cNvPr id="497" name="Equation"/>
          <p:cNvSpPr txBox="1"/>
          <p:nvPr/>
        </p:nvSpPr>
        <p:spPr>
          <a:xfrm>
            <a:off x="5170047" y="3823177"/>
            <a:ext cx="11503906"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cr m:val="script"/>
                    </m:rP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sSup>
                    <m:e>
                      <m:r>
                        <a:rPr xmlns:a="http://schemas.openxmlformats.org/drawingml/2006/main" sz="4800" i="1">
                          <a:solidFill>
                            <a:srgbClr val="000000"/>
                          </a:solidFill>
                          <a:latin typeface="Cambria Math" panose="02040503050406030204" pitchFamily="18" charset="0"/>
                        </a:rPr>
                        <m:t>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498" name="(*)"/>
          <p:cNvSpPr txBox="1"/>
          <p:nvPr/>
        </p:nvSpPr>
        <p:spPr>
          <a:xfrm>
            <a:off x="17333737" y="4117270"/>
            <a:ext cx="1234888"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a:t>
            </a:r>
          </a:p>
        </p:txBody>
      </p:sp>
      <p:sp>
        <p:nvSpPr>
          <p:cNvPr id="499" name="Equation"/>
          <p:cNvSpPr txBox="1"/>
          <p:nvPr/>
        </p:nvSpPr>
        <p:spPr>
          <a:xfrm>
            <a:off x="5682734" y="6626708"/>
            <a:ext cx="10478532" cy="129905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m:rPr>
                          <m:sty m:val="p"/>
                        </m:rPr>
                        <a:rPr xmlns:a="http://schemas.openxmlformats.org/drawingml/2006/main" sz="4800" i="1">
                          <a:solidFill>
                            <a:srgbClr val="000000"/>
                          </a:solidFill>
                          <a:latin typeface="Cambria Math" panose="02040503050406030204" pitchFamily="18" charset="0"/>
                        </a:rPr>
                        <m:t>∂</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500" name="Equation"/>
          <p:cNvSpPr txBox="1"/>
          <p:nvPr/>
        </p:nvSpPr>
        <p:spPr>
          <a:xfrm>
            <a:off x="5496324" y="8239321"/>
            <a:ext cx="10851352" cy="129905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m:rPr>
                          <m:sty m:val="p"/>
                        </m:rPr>
                        <a:rPr xmlns:a="http://schemas.openxmlformats.org/drawingml/2006/main" sz="4800" i="1">
                          <a:solidFill>
                            <a:srgbClr val="000000"/>
                          </a:solidFill>
                          <a:latin typeface="Cambria Math" panose="02040503050406030204" pitchFamily="18" charset="0"/>
                        </a:rPr>
                        <m:t>∂</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501" name="Line"/>
          <p:cNvSpPr/>
          <p:nvPr/>
        </p:nvSpPr>
        <p:spPr>
          <a:xfrm flipV="1">
            <a:off x="7941997" y="7585431"/>
            <a:ext cx="1527149" cy="1270606"/>
          </a:xfrm>
          <a:prstGeom prst="line">
            <a:avLst/>
          </a:prstGeom>
          <a:ln w="25400">
            <a:solidFill>
              <a:srgbClr val="000000"/>
            </a:solidFill>
            <a:miter lim="400000"/>
            <a:tailEnd type="triangle"/>
          </a:ln>
        </p:spPr>
        <p:txBody>
          <a:bodyPr lIns="50800" tIns="50800" rIns="50800" bIns="50800" anchor="ctr"/>
          <a:lstStyle/>
          <a:p>
            <a:pPr/>
          </a:p>
        </p:txBody>
      </p:sp>
      <p:sp>
        <p:nvSpPr>
          <p:cNvPr id="502" name="and by"/>
          <p:cNvSpPr txBox="1"/>
          <p:nvPr/>
        </p:nvSpPr>
        <p:spPr>
          <a:xfrm>
            <a:off x="10776891" y="5785434"/>
            <a:ext cx="2347185" cy="7629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Calibri"/>
                <a:ea typeface="Calibri"/>
                <a:cs typeface="Calibri"/>
                <a:sym typeface="Calibri"/>
              </a:defRPr>
            </a:pPr>
            <a:r>
              <a:t>and by </a:t>
            </a:r>
            <a14:m>
              <m:oMath>
                <m:r>
                  <a:rPr xmlns:a="http://schemas.openxmlformats.org/drawingml/2006/main" sz="5200" i="1">
                    <a:solidFill>
                      <a:srgbClr val="000000"/>
                    </a:solidFill>
                    <a:latin typeface="Cambria Math" panose="02040503050406030204" pitchFamily="18" charset="0"/>
                  </a:rPr>
                  <m:t>x</m:t>
                </m:r>
              </m:oMath>
            </a14:m>
            <a:r>
              <a:t> </a:t>
            </a:r>
          </a:p>
        </p:txBody>
      </p:sp>
      <p:sp>
        <p:nvSpPr>
          <p:cNvPr id="503" name="This gives us:"/>
          <p:cNvSpPr txBox="1"/>
          <p:nvPr/>
        </p:nvSpPr>
        <p:spPr>
          <a:xfrm>
            <a:off x="6321817" y="10627920"/>
            <a:ext cx="3483175" cy="716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Calibri"/>
                <a:ea typeface="Calibri"/>
                <a:cs typeface="Calibri"/>
                <a:sym typeface="Calibri"/>
              </a:defRPr>
            </a:lvl1pPr>
          </a:lstStyle>
          <a:p>
            <a:pPr/>
            <a:r>
              <a:t>This gives us: </a:t>
            </a:r>
          </a:p>
        </p:txBody>
      </p:sp>
      <p:sp>
        <p:nvSpPr>
          <p:cNvPr id="504" name="Equation"/>
          <p:cNvSpPr txBox="1"/>
          <p:nvPr/>
        </p:nvSpPr>
        <p:spPr>
          <a:xfrm>
            <a:off x="10124978" y="10627920"/>
            <a:ext cx="5730003" cy="67529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v</m:t>
                      </m:r>
                    </m:e>
                    <m:sup>
                      <m:r>
                        <a:rPr xmlns:a="http://schemas.openxmlformats.org/drawingml/2006/main" sz="4800" i="1">
                          <a:solidFill>
                            <a:srgbClr val="000000"/>
                          </a:solidFill>
                          <a:latin typeface="Cambria Math" panose="02040503050406030204" pitchFamily="18" charset="0"/>
                        </a:rPr>
                        <m:t>2</m:t>
                      </m:r>
                    </m:sup>
                  </m:sSup>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m:rPr>
                      <m:scr m:val="script"/>
                    </m:rP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oMath>
              </m:oMathPara>
            </a14:m>
            <a:endParaRPr sz="4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45360 0.000000" origin="layout" pathEditMode="relative">
                                      <p:cBhvr>
                                        <p:cTn id="6" dur="1000" fill="hold"/>
                                        <p:tgtEl>
                                          <p:spTgt spid="497"/>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150919 0.000000" origin="layout" pathEditMode="relative">
                                      <p:cBhvr>
                                        <p:cTn id="9" dur="1000" fill="hold"/>
                                        <p:tgtEl>
                                          <p:spTgt spid="498"/>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9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9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49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502"/>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5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ID="9" grpId="8" fill="hold">
                                  <p:stCondLst>
                                    <p:cond delay="0"/>
                                  </p:stCondLst>
                                  <p:iterate type="el" backwards="0">
                                    <p:tmAbs val="0"/>
                                  </p:iterate>
                                  <p:childTnLst>
                                    <p:set>
                                      <p:cBhvr>
                                        <p:cTn id="32" fill="hold"/>
                                        <p:tgtEl>
                                          <p:spTgt spid="501"/>
                                        </p:tgtEl>
                                        <p:attrNameLst>
                                          <p:attrName>style.visibility</p:attrName>
                                        </p:attrNameLst>
                                      </p:cBhvr>
                                      <p:to>
                                        <p:strVal val="visible"/>
                                      </p:to>
                                    </p:set>
                                    <p:animEffect filter="dissolve" transition="in">
                                      <p:cBhvr>
                                        <p:cTn id="33" dur="2000"/>
                                        <p:tgtEl>
                                          <p:spTgt spid="501"/>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9" fill="hold">
                                  <p:stCondLst>
                                    <p:cond delay="0"/>
                                  </p:stCondLst>
                                  <p:iterate type="el" backwards="0">
                                    <p:tmAbs val="0"/>
                                  </p:iterate>
                                  <p:childTnLst>
                                    <p:set>
                                      <p:cBhvr>
                                        <p:cTn id="37" fill="hold"/>
                                        <p:tgtEl>
                                          <p:spTgt spid="503"/>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0" fill="hold">
                                  <p:stCondLst>
                                    <p:cond delay="0"/>
                                  </p:stCondLst>
                                  <p:iterate type="el" backwards="0">
                                    <p:tmAbs val="0"/>
                                  </p:iterate>
                                  <p:childTnLst>
                                    <p:set>
                                      <p:cBhvr>
                                        <p:cTn id="40" fill="hold"/>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5" grpId="4"/>
      <p:bldP build="whole" bldLvl="1" animBg="1" rev="0" advAuto="0" spid="499" grpId="5"/>
      <p:bldP build="whole" bldLvl="1" animBg="1" rev="0" advAuto="0" spid="502" grpId="6"/>
      <p:bldP build="whole" bldLvl="1" animBg="1" rev="0" advAuto="0" spid="503" grpId="9"/>
      <p:bldP build="whole" bldLvl="1" animBg="1" rev="0" advAuto="0" spid="496" grpId="3"/>
      <p:bldP build="whole" bldLvl="1" animBg="1" rev="0" advAuto="0" spid="504" grpId="10"/>
      <p:bldP build="whole" bldLvl="1" animBg="1" rev="0" advAuto="0" spid="501" grpId="8"/>
      <p:bldP build="whole" bldLvl="1" animBg="1" rev="0" advAuto="0" spid="500" grpId="7"/>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07"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08"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509" name="Model Equation - Diffusion revealed"/>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Model Equation - Diffusion revealed</a:t>
            </a:r>
          </a:p>
        </p:txBody>
      </p:sp>
      <p:sp>
        <p:nvSpPr>
          <p:cNvPr id="510"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511" name="This explains why:…"/>
          <p:cNvSpPr txBox="1"/>
          <p:nvPr/>
        </p:nvSpPr>
        <p:spPr>
          <a:xfrm>
            <a:off x="14656744" y="4340385"/>
            <a:ext cx="8913478" cy="4325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
              </a:lnSpc>
              <a:defRPr u="sng">
                <a:latin typeface="Calibri"/>
                <a:ea typeface="Calibri"/>
                <a:cs typeface="Calibri"/>
                <a:sym typeface="Calibri"/>
              </a:defRPr>
            </a:pPr>
            <a:r>
              <a:t>This explains why: </a:t>
            </a:r>
          </a:p>
          <a:p>
            <a:pPr marL="889000" indent="-889000">
              <a:lnSpc>
                <a:spcPct val="10000"/>
              </a:lnSpc>
              <a:buSzPct val="100000"/>
              <a:buAutoNum type="arabicPeriod" startAt="1"/>
              <a:defRPr>
                <a:latin typeface="Calibri"/>
                <a:ea typeface="Calibri"/>
                <a:cs typeface="Calibri"/>
                <a:sym typeface="Calibri"/>
              </a:defRPr>
            </a:pPr>
            <a:r>
              <a:t>Why our scheme diffuses out</a:t>
            </a:r>
          </a:p>
          <a:p>
            <a:pPr marL="889000" indent="-889000">
              <a:lnSpc>
                <a:spcPct val="10000"/>
              </a:lnSpc>
              <a:buSzPct val="100000"/>
              <a:buAutoNum type="arabicPeriod" startAt="1"/>
              <a:defRPr>
                <a:latin typeface="Calibri"/>
                <a:ea typeface="Calibri"/>
                <a:cs typeface="Calibri"/>
                <a:sym typeface="Calibri"/>
              </a:defRPr>
            </a:pPr>
            <a:r>
              <a:t>Refining </a:t>
            </a:r>
            <a14:m>
              <m:oMath>
                <m:r>
                  <m:rPr>
                    <m:sty m:val="p"/>
                  </m:rPr>
                  <a:rPr xmlns:a="http://schemas.openxmlformats.org/drawingml/2006/main" sz="5200" i="1">
                    <a:solidFill>
                      <a:srgbClr val="000000"/>
                    </a:solidFill>
                    <a:latin typeface="Cambria Math" panose="02040503050406030204" pitchFamily="18" charset="0"/>
                  </a:rPr>
                  <m:t>Δ</m:t>
                </m:r>
              </m:oMath>
            </a14:m>
            <a14:m>
              <m:oMath>
                <m:r>
                  <a:rPr xmlns:a="http://schemas.openxmlformats.org/drawingml/2006/main" sz="5200" i="1">
                    <a:solidFill>
                      <a:srgbClr val="000000"/>
                    </a:solidFill>
                    <a:latin typeface="Cambria Math" panose="02040503050406030204" pitchFamily="18" charset="0"/>
                  </a:rPr>
                  <m:t>x</m:t>
                </m:r>
              </m:oMath>
            </a14:m>
            <a:r>
              <a:t> makes diffusion get weaker</a:t>
            </a:r>
          </a:p>
          <a:p>
            <a:pPr marL="889000" indent="-889000">
              <a:lnSpc>
                <a:spcPct val="10000"/>
              </a:lnSpc>
              <a:buSzPct val="100000"/>
              <a:buAutoNum type="arabicPeriod" startAt="1"/>
              <a:defRPr>
                <a:latin typeface="Calibri"/>
                <a:ea typeface="Calibri"/>
                <a:cs typeface="Calibri"/>
                <a:sym typeface="Calibri"/>
              </a:defRPr>
            </a:pPr>
            <a:r>
              <a:t>3. Refining just </a:t>
            </a:r>
            <a14:m>
              <m:oMath>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t</m:t>
                </m:r>
              </m:oMath>
            </a14:m>
            <a:r>
              <a:t> made diffusion worse</a:t>
            </a:r>
          </a:p>
        </p:txBody>
      </p:sp>
      <p:sp>
        <p:nvSpPr>
          <p:cNvPr id="512" name="Equation"/>
          <p:cNvSpPr txBox="1"/>
          <p:nvPr/>
        </p:nvSpPr>
        <p:spPr>
          <a:xfrm>
            <a:off x="5826769" y="3514064"/>
            <a:ext cx="11503907"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scr m:val="script"/>
                    </m:rP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sSup>
                    <m:e>
                      <m:r>
                        <a:rPr xmlns:a="http://schemas.openxmlformats.org/drawingml/2006/main" sz="4800" i="1">
                          <a:solidFill>
                            <a:srgbClr val="000000"/>
                          </a:solidFill>
                          <a:latin typeface="Cambria Math" panose="02040503050406030204" pitchFamily="18" charset="0"/>
                        </a:rPr>
                        <m:t>x</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sSup>
                    <m:e>
                      <m:r>
                        <a:rPr xmlns:a="http://schemas.openxmlformats.org/drawingml/2006/main" sz="4800" i="1">
                          <a:solidFill>
                            <a:srgbClr val="000000"/>
                          </a:solidFill>
                          <a:latin typeface="Cambria Math" panose="02040503050406030204" pitchFamily="18" charset="0"/>
                        </a:rPr>
                        <m:t>t</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513" name="Equation"/>
          <p:cNvSpPr txBox="1"/>
          <p:nvPr/>
        </p:nvSpPr>
        <p:spPr>
          <a:xfrm>
            <a:off x="9822637" y="5355081"/>
            <a:ext cx="5730003" cy="67529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v</m:t>
                      </m:r>
                    </m:e>
                    <m:sup>
                      <m:r>
                        <a:rPr xmlns:a="http://schemas.openxmlformats.org/drawingml/2006/main" sz="4800" i="1">
                          <a:solidFill>
                            <a:srgbClr val="000000"/>
                          </a:solidFill>
                          <a:latin typeface="Cambria Math" panose="02040503050406030204" pitchFamily="18" charset="0"/>
                        </a:rPr>
                        <m:t>2</m:t>
                      </m:r>
                    </m:sup>
                  </m:sSup>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m:rPr>
                      <m:scr m:val="script"/>
                    </m:rP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514" name="Line"/>
          <p:cNvSpPr/>
          <p:nvPr/>
        </p:nvSpPr>
        <p:spPr>
          <a:xfrm flipV="1">
            <a:off x="10291268" y="4441761"/>
            <a:ext cx="2579778" cy="1071047"/>
          </a:xfrm>
          <a:prstGeom prst="line">
            <a:avLst/>
          </a:prstGeom>
          <a:ln w="25400">
            <a:solidFill>
              <a:srgbClr val="000000"/>
            </a:solidFill>
            <a:miter lim="400000"/>
            <a:tailEnd type="triangle"/>
          </a:ln>
        </p:spPr>
        <p:txBody>
          <a:bodyPr lIns="50800" tIns="50800" rIns="50800" bIns="50800" anchor="ctr"/>
          <a:lstStyle/>
          <a:p>
            <a:pPr/>
          </a:p>
        </p:txBody>
      </p:sp>
      <p:sp>
        <p:nvSpPr>
          <p:cNvPr id="515" name="Equation"/>
          <p:cNvSpPr txBox="1"/>
          <p:nvPr/>
        </p:nvSpPr>
        <p:spPr>
          <a:xfrm>
            <a:off x="5996485" y="6655160"/>
            <a:ext cx="9568786" cy="129905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sSup>
                    <m:e>
                      <m:r>
                        <a:rPr xmlns:a="http://schemas.openxmlformats.org/drawingml/2006/main" sz="4800" i="1">
                          <a:solidFill>
                            <a:srgbClr val="000000"/>
                          </a:solidFill>
                          <a:latin typeface="Cambria Math" panose="02040503050406030204" pitchFamily="18" charset="0"/>
                        </a:rPr>
                        <m:t>v</m:t>
                      </m:r>
                    </m:e>
                    <m:sup>
                      <m:r>
                        <a:rPr xmlns:a="http://schemas.openxmlformats.org/drawingml/2006/main" sz="4800" i="1">
                          <a:solidFill>
                            <a:srgbClr val="000000"/>
                          </a:solidFill>
                          <a:latin typeface="Cambria Math" panose="02040503050406030204" pitchFamily="18" charset="0"/>
                        </a:rPr>
                        <m:t>2</m:t>
                      </m:r>
                    </m:sup>
                  </m:sSup>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516" name="Equation"/>
          <p:cNvSpPr txBox="1"/>
          <p:nvPr/>
        </p:nvSpPr>
        <p:spPr>
          <a:xfrm>
            <a:off x="9539053" y="8312975"/>
            <a:ext cx="5677207" cy="130576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den>
                  </m:f>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oMath>
              </m:oMathPara>
            </a14:m>
            <a:endParaRPr sz="4800"/>
          </a:p>
        </p:txBody>
      </p:sp>
      <p:sp>
        <p:nvSpPr>
          <p:cNvPr id="517" name="Equation"/>
          <p:cNvSpPr txBox="1"/>
          <p:nvPr/>
        </p:nvSpPr>
        <p:spPr>
          <a:xfrm>
            <a:off x="9517315" y="9970790"/>
            <a:ext cx="4510738" cy="129905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a:rPr xmlns:a="http://schemas.openxmlformats.org/drawingml/2006/main" sz="4800" i="1">
                          <a:solidFill>
                            <a:srgbClr val="000000"/>
                          </a:solidFill>
                          <a:latin typeface="Cambria Math" panose="02040503050406030204" pitchFamily="18" charset="0"/>
                        </a:rPr>
                        <m:t>2</m:t>
                      </m:r>
                    </m:den>
                  </m:f>
                  <m:r>
                    <a:rPr xmlns:a="http://schemas.openxmlformats.org/drawingml/2006/main" sz="4800" i="1">
                      <a:solidFill>
                        <a:srgbClr val="000000"/>
                      </a:solidFill>
                      <a:latin typeface="Cambria Math" panose="02040503050406030204" pitchFamily="18" charset="0"/>
                    </a:rPr>
                    <m:t>v</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w</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oMath>
              </m:oMathPara>
            </a14:m>
            <a:endParaRPr sz="4800"/>
          </a:p>
        </p:txBody>
      </p:sp>
      <p:sp>
        <p:nvSpPr>
          <p:cNvPr id="518" name="We are actually approximating (up to second order) a PDE with diffusion!"/>
          <p:cNvSpPr txBox="1"/>
          <p:nvPr/>
        </p:nvSpPr>
        <p:spPr>
          <a:xfrm>
            <a:off x="15662718" y="9697267"/>
            <a:ext cx="8420262" cy="1846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70000"/>
              </a:lnSpc>
              <a:defRPr>
                <a:latin typeface="Calibri"/>
                <a:ea typeface="Calibri"/>
                <a:cs typeface="Calibri"/>
                <a:sym typeface="Calibri"/>
              </a:defRPr>
            </a:lvl1pPr>
          </a:lstStyle>
          <a:p>
            <a:pPr/>
            <a:r>
              <a:t>We are actually approximating (up to second order) a PDE with diffusion!</a:t>
            </a:r>
          </a:p>
        </p:txBody>
      </p:sp>
      <p:sp>
        <p:nvSpPr>
          <p:cNvPr id="519" name="Equation"/>
          <p:cNvSpPr txBox="1"/>
          <p:nvPr/>
        </p:nvSpPr>
        <p:spPr>
          <a:xfrm>
            <a:off x="14470557" y="10376999"/>
            <a:ext cx="978256" cy="48664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9800" i="1">
                      <a:solidFill>
                        <a:srgbClr val="000000"/>
                      </a:solidFill>
                      <a:latin typeface="Cambria Math" panose="02040503050406030204" pitchFamily="18" charset="0"/>
                    </a:rPr>
                    <m:t>←</m:t>
                  </m:r>
                </m:oMath>
              </m:oMathPara>
            </a14:m>
            <a:endParaRPr sz="9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ID="9" grpId="3" fill="hold">
                                  <p:stCondLst>
                                    <p:cond delay="0"/>
                                  </p:stCondLst>
                                  <p:iterate type="el" backwards="0">
                                    <p:tmAbs val="0"/>
                                  </p:iterate>
                                  <p:childTnLst>
                                    <p:set>
                                      <p:cBhvr>
                                        <p:cTn id="13" fill="hold"/>
                                        <p:tgtEl>
                                          <p:spTgt spid="514"/>
                                        </p:tgtEl>
                                        <p:attrNameLst>
                                          <p:attrName>style.visibility</p:attrName>
                                        </p:attrNameLst>
                                      </p:cBhvr>
                                      <p:to>
                                        <p:strVal val="visible"/>
                                      </p:to>
                                    </p:set>
                                    <p:animEffect filter="dissolve" transition="in">
                                      <p:cBhvr>
                                        <p:cTn id="14" dur="1250"/>
                                        <p:tgtEl>
                                          <p:spTgt spid="514"/>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5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518"/>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8" fill="hold">
                                  <p:stCondLst>
                                    <p:cond delay="0"/>
                                  </p:stCondLst>
                                  <p:iterate type="el" backwards="0">
                                    <p:tmAbs val="0"/>
                                  </p:iterate>
                                  <p:childTnLst>
                                    <p:set>
                                      <p:cBhvr>
                                        <p:cTn id="33" fill="hold"/>
                                        <p:tgtEl>
                                          <p:spTgt spid="5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path" nodeType="clickEffect" presetSubtype="0" presetID="-1" grpId="9" accel="50000" decel="50000" fill="hold">
                                  <p:stCondLst>
                                    <p:cond delay="0"/>
                                  </p:stCondLst>
                                  <p:childTnLst>
                                    <p:animMotion path="M 0.000000 0.000000 L -0.174185 0.000000" origin="layout" pathEditMode="relative">
                                      <p:cBhvr>
                                        <p:cTn id="37" dur="1000" fill="hold"/>
                                        <p:tgtEl>
                                          <p:spTgt spid="513"/>
                                        </p:tgtEl>
                                        <p:attrNameLst>
                                          <p:attrName>ppt_x</p:attrName>
                                          <p:attrName>ppt_y</p:attrName>
                                        </p:attrNameLst>
                                      </p:cBhvr>
                                    </p:animMotion>
                                  </p:childTnLst>
                                </p:cTn>
                              </p:par>
                            </p:childTnLst>
                          </p:cTn>
                        </p:par>
                        <p:par>
                          <p:cTn id="38" fill="hold">
                            <p:stCondLst>
                              <p:cond delay="0"/>
                            </p:stCondLst>
                            <p:childTnLst>
                              <p:par>
                                <p:cTn id="39" presetClass="path" nodeType="withEffect" presetSubtype="0" presetID="-1" grpId="10" accel="50000" decel="50000" fill="hold">
                                  <p:stCondLst>
                                    <p:cond delay="0"/>
                                  </p:stCondLst>
                                  <p:childTnLst>
                                    <p:animMotion path="M 0.000000 0.000000 L -0.168646 0.000000" origin="layout" pathEditMode="relative">
                                      <p:cBhvr>
                                        <p:cTn id="40" dur="1000" fill="hold"/>
                                        <p:tgtEl>
                                          <p:spTgt spid="512"/>
                                        </p:tgtEl>
                                        <p:attrNameLst>
                                          <p:attrName>ppt_x</p:attrName>
                                          <p:attrName>ppt_y</p:attrName>
                                        </p:attrNameLst>
                                      </p:cBhvr>
                                    </p:animMotion>
                                  </p:childTnLst>
                                </p:cTn>
                              </p:par>
                            </p:childTnLst>
                          </p:cTn>
                        </p:par>
                        <p:par>
                          <p:cTn id="41" fill="hold">
                            <p:stCondLst>
                              <p:cond delay="0"/>
                            </p:stCondLst>
                            <p:childTnLst>
                              <p:par>
                                <p:cTn id="42" presetClass="path" nodeType="withEffect" presetSubtype="0" presetID="-1" grpId="11" accel="50000" decel="50000" fill="hold">
                                  <p:stCondLst>
                                    <p:cond delay="0"/>
                                  </p:stCondLst>
                                  <p:childTnLst>
                                    <p:animMotion path="M 0.000000 0.000000 L -0.178821 0.000000" origin="layout" pathEditMode="relative">
                                      <p:cBhvr>
                                        <p:cTn id="43" dur="1000" fill="hold"/>
                                        <p:tgtEl>
                                          <p:spTgt spid="514"/>
                                        </p:tgtEl>
                                        <p:attrNameLst>
                                          <p:attrName>ppt_x</p:attrName>
                                          <p:attrName>ppt_y</p:attrName>
                                        </p:attrNameLst>
                                      </p:cBhvr>
                                    </p:animMotion>
                                  </p:childTnLst>
                                </p:cTn>
                              </p:par>
                            </p:childTnLst>
                          </p:cTn>
                        </p:par>
                        <p:par>
                          <p:cTn id="44" fill="hold">
                            <p:stCondLst>
                              <p:cond delay="0"/>
                            </p:stCondLst>
                            <p:childTnLst>
                              <p:par>
                                <p:cTn id="45" presetClass="path" nodeType="withEffect" presetSubtype="0" presetID="-1" grpId="12" accel="50000" decel="50000" fill="hold">
                                  <p:stCondLst>
                                    <p:cond delay="0"/>
                                  </p:stCondLst>
                                  <p:childTnLst>
                                    <p:animMotion path="M 0.000000 0.000000 L -0.168315 0.000000" origin="layout" pathEditMode="relative">
                                      <p:cBhvr>
                                        <p:cTn id="46" dur="1000" fill="hold"/>
                                        <p:tgtEl>
                                          <p:spTgt spid="515"/>
                                        </p:tgtEl>
                                        <p:attrNameLst>
                                          <p:attrName>ppt_x</p:attrName>
                                          <p:attrName>ppt_y</p:attrName>
                                        </p:attrNameLst>
                                      </p:cBhvr>
                                    </p:animMotion>
                                  </p:childTnLst>
                                </p:cTn>
                              </p:par>
                            </p:childTnLst>
                          </p:cTn>
                        </p:par>
                        <p:par>
                          <p:cTn id="47" fill="hold">
                            <p:stCondLst>
                              <p:cond delay="0"/>
                            </p:stCondLst>
                            <p:childTnLst>
                              <p:par>
                                <p:cTn id="48" presetClass="path" nodeType="withEffect" presetSubtype="0" presetID="-1" grpId="13" accel="50000" decel="50000" fill="hold">
                                  <p:stCondLst>
                                    <p:cond delay="0"/>
                                  </p:stCondLst>
                                  <p:childTnLst>
                                    <p:animMotion path="M 0.000000 0.000000 L -0.169847 0.000000" origin="layout" pathEditMode="relative">
                                      <p:cBhvr>
                                        <p:cTn id="49" dur="1000" fill="hold"/>
                                        <p:tgtEl>
                                          <p:spTgt spid="516"/>
                                        </p:tgtEl>
                                        <p:attrNameLst>
                                          <p:attrName>ppt_x</p:attrName>
                                          <p:attrName>ppt_y</p:attrName>
                                        </p:attrNameLst>
                                      </p:cBhvr>
                                    </p:animMotion>
                                  </p:childTnLst>
                                </p:cTn>
                              </p:par>
                            </p:childTnLst>
                          </p:cTn>
                        </p:par>
                        <p:par>
                          <p:cTn id="50" fill="hold">
                            <p:stCondLst>
                              <p:cond delay="0"/>
                            </p:stCondLst>
                            <p:childTnLst>
                              <p:par>
                                <p:cTn id="51" presetClass="path" nodeType="withEffect" presetSubtype="0" presetID="-1" grpId="14" accel="50000" decel="50000" fill="hold">
                                  <p:stCondLst>
                                    <p:cond delay="0"/>
                                  </p:stCondLst>
                                  <p:childTnLst>
                                    <p:animMotion path="M 0.000000 0.000000 L -0.168956 0.000000" origin="layout" pathEditMode="relative">
                                      <p:cBhvr>
                                        <p:cTn id="52" dur="1000" fill="hold"/>
                                        <p:tgtEl>
                                          <p:spTgt spid="517"/>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5" fill="hold">
                                  <p:stCondLst>
                                    <p:cond delay="0"/>
                                  </p:stCondLst>
                                  <p:iterate type="el" backwards="0">
                                    <p:tmAbs val="0"/>
                                  </p:iterate>
                                  <p:childTnLst>
                                    <p:set>
                                      <p:cBhvr>
                                        <p:cTn id="56" fill="hold"/>
                                        <p:tgtEl>
                                          <p:spTgt spid="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3" grpId="2"/>
      <p:bldP build="whole" bldLvl="1" animBg="1" rev="0" advAuto="0" spid="516" grpId="5"/>
      <p:bldP build="whole" bldLvl="1" animBg="1" rev="0" advAuto="0" spid="515" grpId="4"/>
      <p:bldP build="whole" bldLvl="1" animBg="1" rev="0" advAuto="0" spid="514" grpId="3"/>
      <p:bldP build="whole" bldLvl="1" animBg="1" rev="0" advAuto="0" spid="519" grpId="8"/>
      <p:bldP build="whole" bldLvl="1" animBg="1" rev="0" advAuto="0" spid="512" grpId="1"/>
      <p:bldP build="whole" bldLvl="1" animBg="1" rev="0" advAuto="0" spid="517" grpId="6"/>
      <p:bldP build="whole" bldLvl="1" animBg="1" rev="0" advAuto="0" spid="518" grpId="7"/>
      <p:bldP build="whole" bldLvl="1" animBg="1" rev="0" advAuto="0" spid="511" grpId="15"/>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193"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194" name="Motivation and Goals for this talk"/>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Motivation and Goals for this talk</a:t>
            </a:r>
          </a:p>
        </p:txBody>
      </p:sp>
      <p:sp>
        <p:nvSpPr>
          <p:cNvPr id="195" name="My motivations for learning Finite Volume Methods (FVM) are two fold:"/>
          <p:cNvSpPr txBox="1"/>
          <p:nvPr/>
        </p:nvSpPr>
        <p:spPr>
          <a:xfrm>
            <a:off x="1545522" y="2612476"/>
            <a:ext cx="20980401"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My motivations for learning Finite Volume Methods (FVM) are two fold: </a:t>
            </a:r>
          </a:p>
        </p:txBody>
      </p:sp>
      <p:sp>
        <p:nvSpPr>
          <p:cNvPr id="196" name="Slide Number"/>
          <p:cNvSpPr txBox="1"/>
          <p:nvPr>
            <p:ph type="sldNum" sz="quarter" idx="4294967295"/>
          </p:nvPr>
        </p:nvSpPr>
        <p:spPr>
          <a:xfrm>
            <a:off x="22928862" y="13143473"/>
            <a:ext cx="362939"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197" name="1. Numerical Analysis is (usually) taught poorly and seems boring"/>
          <p:cNvSpPr txBox="1"/>
          <p:nvPr/>
        </p:nvSpPr>
        <p:spPr>
          <a:xfrm>
            <a:off x="1549400" y="3769320"/>
            <a:ext cx="16715359"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latin typeface="Calibri"/>
                <a:ea typeface="Calibri"/>
                <a:cs typeface="Calibri"/>
                <a:sym typeface="Calibri"/>
              </a:defRPr>
            </a:lvl1pPr>
          </a:lstStyle>
          <a:p>
            <a:pPr/>
            <a:r>
              <a:t>1. Numerical Analysis is (usually) taught poorly and seems boring</a:t>
            </a:r>
          </a:p>
        </p:txBody>
      </p:sp>
      <p:sp>
        <p:nvSpPr>
          <p:cNvPr id="198" name="2. My Research/Understanding &quot;legacy&quot; code that was given to me"/>
          <p:cNvSpPr txBox="1"/>
          <p:nvPr/>
        </p:nvSpPr>
        <p:spPr>
          <a:xfrm>
            <a:off x="1549400" y="8049220"/>
            <a:ext cx="16861212"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latin typeface="Calibri"/>
                <a:ea typeface="Calibri"/>
                <a:cs typeface="Calibri"/>
                <a:sym typeface="Calibri"/>
              </a:defRPr>
            </a:lvl1pPr>
          </a:lstStyle>
          <a:p>
            <a:pPr/>
            <a:r>
              <a:t>2. My Research/Understanding "legacy" code that was given to me</a:t>
            </a:r>
          </a:p>
        </p:txBody>
      </p:sp>
      <p:sp>
        <p:nvSpPr>
          <p:cNvPr id="199" name="Taylor Series -&gt; Finite Differences + Error…"/>
          <p:cNvSpPr txBox="1"/>
          <p:nvPr/>
        </p:nvSpPr>
        <p:spPr>
          <a:xfrm>
            <a:off x="1526374" y="4756410"/>
            <a:ext cx="12928601" cy="22981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1500" indent="-571500">
              <a:lnSpc>
                <a:spcPct val="20000"/>
              </a:lnSpc>
              <a:buSzPct val="123000"/>
              <a:buChar char="•"/>
              <a:defRPr i="1" sz="4500">
                <a:latin typeface="Calibri"/>
                <a:ea typeface="Calibri"/>
                <a:cs typeface="Calibri"/>
                <a:sym typeface="Calibri"/>
              </a:defRPr>
            </a:pPr>
            <a:r>
              <a:t>Taylor Series -&gt; Finite Differences + Error</a:t>
            </a:r>
          </a:p>
          <a:p>
            <a:pPr marL="571500" indent="-571500">
              <a:lnSpc>
                <a:spcPct val="20000"/>
              </a:lnSpc>
              <a:buSzPct val="123000"/>
              <a:buChar char="•"/>
              <a:defRPr i="1" sz="4500">
                <a:latin typeface="Calibri"/>
                <a:ea typeface="Calibri"/>
                <a:cs typeface="Calibri"/>
                <a:sym typeface="Calibri"/>
              </a:defRPr>
            </a:pPr>
            <a:r>
              <a:t>Poisson and Heat Equation </a:t>
            </a:r>
          </a:p>
          <a:p>
            <a:pPr marL="571500" indent="-571500">
              <a:lnSpc>
                <a:spcPct val="20000"/>
              </a:lnSpc>
              <a:buSzPct val="123000"/>
              <a:buChar char="•"/>
              <a:defRPr i="1" sz="4500">
                <a:latin typeface="Calibri"/>
                <a:ea typeface="Calibri"/>
                <a:cs typeface="Calibri"/>
                <a:sym typeface="Calibri"/>
              </a:defRPr>
            </a:pPr>
            <a:r>
              <a:t>Mess of methods and no idea when to use what</a:t>
            </a:r>
          </a:p>
        </p:txBody>
      </p:sp>
      <p:sp>
        <p:nvSpPr>
          <p:cNvPr id="200" name="Text"/>
          <p:cNvSpPr txBox="1"/>
          <p:nvPr/>
        </p:nvSpPr>
        <p:spPr>
          <a:xfrm>
            <a:off x="12192000" y="6453784"/>
            <a:ext cx="12700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01" name="Given some code so should try to really understand it…"/>
          <p:cNvSpPr txBox="1"/>
          <p:nvPr/>
        </p:nvSpPr>
        <p:spPr>
          <a:xfrm>
            <a:off x="1549400" y="9124863"/>
            <a:ext cx="14744700" cy="19112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1500" indent="-571500">
              <a:lnSpc>
                <a:spcPct val="20000"/>
              </a:lnSpc>
              <a:buSzPct val="123000"/>
              <a:buChar char="•"/>
              <a:defRPr i="1" sz="4500">
                <a:latin typeface="Calibri"/>
                <a:ea typeface="Calibri"/>
                <a:cs typeface="Calibri"/>
                <a:sym typeface="Calibri"/>
              </a:defRPr>
            </a:pPr>
            <a:r>
              <a:t>Given some code so should try to really understand it</a:t>
            </a:r>
          </a:p>
          <a:p>
            <a:pPr marL="571500" indent="-571500">
              <a:lnSpc>
                <a:spcPct val="70000"/>
              </a:lnSpc>
              <a:spcBef>
                <a:spcPts val="3700"/>
              </a:spcBef>
              <a:buSzPct val="123000"/>
              <a:buChar char="•"/>
              <a:defRPr i="1" sz="4500">
                <a:latin typeface="Calibri"/>
                <a:ea typeface="Calibri"/>
                <a:cs typeface="Calibri"/>
                <a:sym typeface="Calibri"/>
              </a:defRPr>
            </a:pPr>
            <a:r>
              <a:t>Lots of people in "structured population modeling" use FVM and I didn't know why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4"/>
      <p:bldP build="whole" bldLvl="1" animBg="1" rev="0" advAuto="0" spid="197" grpId="1"/>
      <p:bldP build="whole" bldLvl="1" animBg="1" rev="0" advAuto="0" spid="198" grpId="3"/>
      <p:bldP build="whole" bldLvl="1" animBg="1" rev="0" advAuto="0" spid="199"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22"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23"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524" name="Another scheme?"/>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Another scheme?</a:t>
            </a:r>
          </a:p>
        </p:txBody>
      </p:sp>
      <p:sp>
        <p:nvSpPr>
          <p:cNvPr id="525"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526" name="Upwinding has its issues... maybe just try a different scheme? Next easiest is central difference in space"/>
          <p:cNvSpPr txBox="1"/>
          <p:nvPr/>
        </p:nvSpPr>
        <p:spPr>
          <a:xfrm>
            <a:off x="1547177" y="3514064"/>
            <a:ext cx="21289646" cy="14041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Upwinding has its issues... maybe just try a different scheme? Next easiest is central difference in space</a:t>
            </a:r>
          </a:p>
        </p:txBody>
      </p:sp>
      <p:sp>
        <p:nvSpPr>
          <p:cNvPr id="527" name="Equation"/>
          <p:cNvSpPr txBox="1"/>
          <p:nvPr/>
        </p:nvSpPr>
        <p:spPr>
          <a:xfrm>
            <a:off x="1263884" y="5087481"/>
            <a:ext cx="7683031"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num>
                    <m:den>
                      <m:r>
                        <a:rPr xmlns:a="http://schemas.openxmlformats.org/drawingml/2006/main" sz="4800" i="1">
                          <a:solidFill>
                            <a:srgbClr val="000000"/>
                          </a:solidFill>
                          <a:latin typeface="Cambria Math" panose="02040503050406030204" pitchFamily="18" charset="0"/>
                        </a:rPr>
                        <m:t>2</m:t>
                      </m:r>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oMath>
              </m:oMathPara>
            </a14:m>
            <a:endParaRPr sz="4800"/>
          </a:p>
        </p:txBody>
      </p:sp>
      <p:pic>
        <p:nvPicPr>
          <p:cNvPr id="528" name="central_diff_gauss_unstable.gif" descr="central_diff_gauss_unstable.gif"/>
          <p:cNvPicPr>
            <a:picLocks noChangeAspect="0"/>
          </p:cNvPicPr>
          <p:nvPr/>
        </p:nvPicPr>
        <p:blipFill>
          <a:blip r:embed="rId2">
            <a:extLst/>
          </a:blip>
          <a:stretch>
            <a:fillRect/>
          </a:stretch>
        </p:blipFill>
        <p:spPr>
          <a:xfrm>
            <a:off x="10481826" y="4089400"/>
            <a:ext cx="11793974" cy="5896987"/>
          </a:xfrm>
          <a:prstGeom prst="rect">
            <a:avLst/>
          </a:prstGeom>
          <a:ln w="12700">
            <a:miter lim="400000"/>
          </a:ln>
        </p:spPr>
      </p:pic>
      <p:pic>
        <p:nvPicPr>
          <p:cNvPr id="529" name="unstable_central_diff.png" descr="unstable_central_diff.png"/>
          <p:cNvPicPr>
            <a:picLocks noChangeAspect="1"/>
          </p:cNvPicPr>
          <p:nvPr/>
        </p:nvPicPr>
        <p:blipFill>
          <a:blip r:embed="rId3">
            <a:extLst/>
          </a:blip>
          <a:stretch>
            <a:fillRect/>
          </a:stretch>
        </p:blipFill>
        <p:spPr>
          <a:xfrm>
            <a:off x="552450" y="7108320"/>
            <a:ext cx="10182347" cy="5401699"/>
          </a:xfrm>
          <a:prstGeom prst="rect">
            <a:avLst/>
          </a:prstGeom>
          <a:ln w="12700">
            <a:miter lim="400000"/>
          </a:ln>
        </p:spPr>
      </p:pic>
      <p:sp>
        <p:nvSpPr>
          <p:cNvPr id="530" name="Turns out to be unconditionally unstable... It always blows up"/>
          <p:cNvSpPr txBox="1"/>
          <p:nvPr/>
        </p:nvSpPr>
        <p:spPr>
          <a:xfrm>
            <a:off x="11747500" y="10461208"/>
            <a:ext cx="10643076" cy="14041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Turns out to be unconditionally unstable... It always blows up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9" grpId="3"/>
      <p:bldP build="whole" bldLvl="1" animBg="1" rev="0" advAuto="0" spid="528" grpId="2"/>
      <p:bldP build="whole" bldLvl="1" animBg="1" rev="0" advAuto="0" spid="527" grpId="1"/>
      <p:bldP build="whole" bldLvl="1" animBg="1" rev="0" advAuto="0" spid="530" grpId="4"/>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33"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34"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535" name="Lax Wendroff Scheme for Linear Advection"/>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Lax Wendroff Scheme for Linear Advection</a:t>
            </a:r>
          </a:p>
        </p:txBody>
      </p:sp>
      <p:sp>
        <p:nvSpPr>
          <p:cNvPr id="536"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537" name="We'll pick a different, but stable scheme LW (2nd order space and time. This has same stability criteria as upwinding) but 2nd order so if we have diffusion it’s cheaper to refine it away"/>
          <p:cNvSpPr txBox="1"/>
          <p:nvPr/>
        </p:nvSpPr>
        <p:spPr>
          <a:xfrm>
            <a:off x="1547177" y="3514064"/>
            <a:ext cx="21289646" cy="2092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We'll pick a different, but stable scheme LW (2nd order space and time. This has same stability criteria as upwinding) but 2nd order so if we have diffusion it’s cheaper to refine it away</a:t>
            </a:r>
          </a:p>
        </p:txBody>
      </p:sp>
      <p:sp>
        <p:nvSpPr>
          <p:cNvPr id="538" name="Yay! No diffusion!"/>
          <p:cNvSpPr txBox="1"/>
          <p:nvPr/>
        </p:nvSpPr>
        <p:spPr>
          <a:xfrm>
            <a:off x="1143000" y="117322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Yay! No diffusion!</a:t>
            </a:r>
          </a:p>
        </p:txBody>
      </p:sp>
      <p:pic>
        <p:nvPicPr>
          <p:cNvPr id="539" name="lax_wendroff_gauss_ic.gif" descr="lax_wendroff_gauss_ic.gif"/>
          <p:cNvPicPr>
            <a:picLocks noChangeAspect="0"/>
          </p:cNvPicPr>
          <p:nvPr/>
        </p:nvPicPr>
        <p:blipFill>
          <a:blip r:embed="rId2">
            <a:extLst/>
          </a:blip>
          <a:stretch>
            <a:fillRect/>
          </a:stretch>
        </p:blipFill>
        <p:spPr>
          <a:xfrm>
            <a:off x="5023453" y="5213337"/>
            <a:ext cx="12766938" cy="6383470"/>
          </a:xfrm>
          <a:prstGeom prst="rect">
            <a:avLst/>
          </a:prstGeom>
          <a:ln w="12700">
            <a:miter lim="400000"/>
          </a:ln>
        </p:spPr>
      </p:pic>
      <p:pic>
        <p:nvPicPr>
          <p:cNvPr id="540" name="lax_wendroff_no_diffusion.png" descr="lax_wendroff_no_diffusion.png"/>
          <p:cNvPicPr>
            <a:picLocks noChangeAspect="1"/>
          </p:cNvPicPr>
          <p:nvPr/>
        </p:nvPicPr>
        <p:blipFill>
          <a:blip r:embed="rId3">
            <a:extLst/>
          </a:blip>
          <a:stretch>
            <a:fillRect/>
          </a:stretch>
        </p:blipFill>
        <p:spPr>
          <a:xfrm>
            <a:off x="412750" y="5493837"/>
            <a:ext cx="11122513" cy="632583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260417 0.000000" origin="layout" pathEditMode="relative">
                                      <p:cBhvr>
                                        <p:cTn id="10" dur="1000" fill="hold"/>
                                        <p:tgtEl>
                                          <p:spTgt spid="53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0" grpId="3"/>
      <p:bldP build="whole" bldLvl="1" animBg="1" rev="0" advAuto="0" spid="538" grpId="4"/>
      <p:bldP build="whole" bldLvl="1" animBg="1" rev="0" advAuto="0" spid="539"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43"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44"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545" name="Lax Wendroff Scheme for Linear Advection with sharp wave front"/>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Lax Wendroff Scheme for Linear Advection with sharp wave front</a:t>
            </a:r>
          </a:p>
        </p:txBody>
      </p:sp>
      <p:sp>
        <p:nvSpPr>
          <p:cNvPr id="546"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547" name="Let's see what happens when we propagate a sharp wave front/shock"/>
          <p:cNvSpPr txBox="1"/>
          <p:nvPr/>
        </p:nvSpPr>
        <p:spPr>
          <a:xfrm>
            <a:off x="1547177" y="3514064"/>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Let's see what happens when we propagate a sharp wave front/shock</a:t>
            </a:r>
          </a:p>
        </p:txBody>
      </p:sp>
      <p:sp>
        <p:nvSpPr>
          <p:cNvPr id="548" name=":( Unexpected oscillations, but not like those from instability."/>
          <p:cNvSpPr txBox="1"/>
          <p:nvPr/>
        </p:nvSpPr>
        <p:spPr>
          <a:xfrm>
            <a:off x="1473200" y="106400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 Unexpected oscillations, but not like those from instability. </a:t>
            </a:r>
          </a:p>
        </p:txBody>
      </p:sp>
      <p:sp>
        <p:nvSpPr>
          <p:cNvPr id="549" name="This is called numerical dispersion - repeat model equation approach and you end up with a left over   (dispersive) term"/>
          <p:cNvSpPr txBox="1"/>
          <p:nvPr/>
        </p:nvSpPr>
        <p:spPr>
          <a:xfrm>
            <a:off x="1473200" y="11465622"/>
            <a:ext cx="21289645" cy="15289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This is called </a:t>
            </a:r>
            <a:r>
              <a:rPr u="sng"/>
              <a:t>numerical dispersion</a:t>
            </a:r>
            <a:r>
              <a:t> - repeat model equation approach and you end up with a left over </a:t>
            </a:r>
            <a14:m>
              <m:oMath>
                <m:sSub>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x</m:t>
                    </m:r>
                  </m:sub>
                </m:sSub>
              </m:oMath>
            </a14:m>
            <a:r>
              <a:t> (dispersive) term</a:t>
            </a:r>
          </a:p>
        </p:txBody>
      </p:sp>
      <p:pic>
        <p:nvPicPr>
          <p:cNvPr id="550" name="lax_wendroff_square_ic.gif" descr="lax_wendroff_square_ic.gif"/>
          <p:cNvPicPr>
            <a:picLocks noChangeAspect="0"/>
          </p:cNvPicPr>
          <p:nvPr/>
        </p:nvPicPr>
        <p:blipFill>
          <a:blip r:embed="rId3">
            <a:extLst/>
          </a:blip>
          <a:stretch>
            <a:fillRect/>
          </a:stretch>
        </p:blipFill>
        <p:spPr>
          <a:xfrm>
            <a:off x="5588000" y="4218721"/>
            <a:ext cx="12494181" cy="6247091"/>
          </a:xfrm>
          <a:prstGeom prst="rect">
            <a:avLst/>
          </a:prstGeom>
          <a:ln w="12700">
            <a:miter lim="400000"/>
          </a:ln>
        </p:spPr>
      </p:pic>
      <p:pic>
        <p:nvPicPr>
          <p:cNvPr id="551" name="lax_wendroff_dispersion.png" descr="lax_wendroff_dispersion.png"/>
          <p:cNvPicPr>
            <a:picLocks noChangeAspect="1"/>
          </p:cNvPicPr>
          <p:nvPr/>
        </p:nvPicPr>
        <p:blipFill>
          <a:blip r:embed="rId4">
            <a:extLst/>
          </a:blip>
          <a:stretch>
            <a:fillRect/>
          </a:stretch>
        </p:blipFill>
        <p:spPr>
          <a:xfrm>
            <a:off x="159349" y="4399657"/>
            <a:ext cx="11308751" cy="633096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260417 0.000000" origin="layout" pathEditMode="relative">
                                      <p:cBhvr>
                                        <p:cTn id="10" dur="1000" fill="hold"/>
                                        <p:tgtEl>
                                          <p:spTgt spid="55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1" grpId="3"/>
      <p:bldP build="whole" bldLvl="1" animBg="1" rev="0" advAuto="0" spid="548" grpId="4"/>
      <p:bldP build="whole" bldLvl="1" animBg="1" rev="0" advAuto="0" spid="547" grpId="1"/>
      <p:bldP build="whole" bldLvl="1" animBg="1" rev="0" advAuto="0" spid="549" grpId="5"/>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54"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55"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556" name="Godunov's Barrier Theorem and Takeaway from Finite Differences"/>
          <p:cNvSpPr txBox="1"/>
          <p:nvPr/>
        </p:nvSpPr>
        <p:spPr>
          <a:xfrm>
            <a:off x="15455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Godunov's Barrier Theorem and Takeaway from Finite Differences</a:t>
            </a:r>
          </a:p>
        </p:txBody>
      </p:sp>
      <p:sp>
        <p:nvSpPr>
          <p:cNvPr id="557"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558" name="We see the fundamental tension: Low order + diffusion or High order + dispersion…"/>
          <p:cNvSpPr txBox="1"/>
          <p:nvPr/>
        </p:nvSpPr>
        <p:spPr>
          <a:xfrm>
            <a:off x="1547177" y="3391019"/>
            <a:ext cx="21289646" cy="21102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
              </a:lnSpc>
              <a:defRPr>
                <a:latin typeface="Calibri"/>
                <a:ea typeface="Calibri"/>
                <a:cs typeface="Calibri"/>
                <a:sym typeface="Calibri"/>
              </a:defRPr>
            </a:pPr>
            <a:r>
              <a:t>We see the fundamental tension: Low order + diffusion or High order + dispersion </a:t>
            </a:r>
          </a:p>
          <a:p>
            <a:pPr>
              <a:lnSpc>
                <a:spcPct val="80000"/>
              </a:lnSpc>
              <a:defRPr>
                <a:latin typeface="Calibri"/>
                <a:ea typeface="Calibri"/>
                <a:cs typeface="Calibri"/>
                <a:sym typeface="Calibri"/>
              </a:defRPr>
            </a:pPr>
            <a:r>
              <a:t>(all while stability needs to be watched in the background and we still don’t have a handle on conservation in shock cases)</a:t>
            </a:r>
          </a:p>
        </p:txBody>
      </p:sp>
      <p:sp>
        <p:nvSpPr>
          <p:cNvPr id="559" name="Godunov's Barrier Theorem:"/>
          <p:cNvSpPr txBox="1"/>
          <p:nvPr/>
        </p:nvSpPr>
        <p:spPr>
          <a:xfrm>
            <a:off x="1549400" y="65125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
              </a:lnSpc>
              <a:defRPr u="sng">
                <a:latin typeface="Calibri"/>
                <a:ea typeface="Calibri"/>
                <a:cs typeface="Calibri"/>
                <a:sym typeface="Calibri"/>
              </a:defRPr>
            </a:lvl1pPr>
          </a:lstStyle>
          <a:p>
            <a:pPr/>
            <a:r>
              <a:t>Godunov's Barrier Theorem:</a:t>
            </a:r>
          </a:p>
        </p:txBody>
      </p:sp>
      <p:sp>
        <p:nvSpPr>
          <p:cNvPr id="560" name="Linear Schemes (for PDEs) that are monotone, can be at most first order accurate."/>
          <p:cNvSpPr txBox="1"/>
          <p:nvPr/>
        </p:nvSpPr>
        <p:spPr>
          <a:xfrm>
            <a:off x="1549400" y="7376120"/>
            <a:ext cx="21289645" cy="74176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
              </a:lnSpc>
              <a:defRPr i="1">
                <a:latin typeface="Calibri"/>
                <a:ea typeface="Calibri"/>
                <a:cs typeface="Calibri"/>
                <a:sym typeface="Calibri"/>
              </a:defRPr>
            </a:lvl1pPr>
          </a:lstStyle>
          <a:p>
            <a:pPr/>
            <a:r>
              <a:t>Linear Schemes (for PDEs) that are monotone, can be at most first order accurate.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0"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63"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64"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565" name="History-ish"/>
          <p:cNvSpPr txBox="1"/>
          <p:nvPr/>
        </p:nvSpPr>
        <p:spPr>
          <a:xfrm>
            <a:off x="15455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History-ish</a:t>
            </a:r>
          </a:p>
        </p:txBody>
      </p:sp>
      <p:sp>
        <p:nvSpPr>
          <p:cNvPr id="566"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567" name="Godunov's Barrier poses a real issue, but trends at the time suggested an alternative approach that might be better suited for transport+shocks and may be easier to adapt."/>
          <p:cNvSpPr txBox="1"/>
          <p:nvPr/>
        </p:nvSpPr>
        <p:spPr>
          <a:xfrm>
            <a:off x="1549400" y="3583146"/>
            <a:ext cx="21844000"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Godunov's Barrier poses a real issue, but trends at the time suggested an alternative approach that might be better suited for transport+shocks and may be easier to adapt.</a:t>
            </a:r>
          </a:p>
        </p:txBody>
      </p:sp>
      <p:sp>
        <p:nvSpPr>
          <p:cNvPr id="568" name="The philosophical idea: develop a more problem specific method instead of using generic method (finite differences). We are working with conservation laws so is there a way to exploit the physics?"/>
          <p:cNvSpPr txBox="1"/>
          <p:nvPr/>
        </p:nvSpPr>
        <p:spPr>
          <a:xfrm>
            <a:off x="1547177" y="5873472"/>
            <a:ext cx="21289646" cy="1969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rPr u="sng"/>
              <a:t>The philosophical idea:</a:t>
            </a:r>
            <a:r>
              <a:t> develop a more problem specific method instead of using generic method (finite differences). We are working with conservation laws so is there a way to exploit the physics? </a:t>
            </a:r>
          </a:p>
        </p:txBody>
      </p:sp>
      <p:sp>
        <p:nvSpPr>
          <p:cNvPr id="569" name="Historically, FVM is being developed in 50s and 60s. Shocks are &quot;weak solutions&quot; (generalized functions/distributions/integral forms). These ideas started in the 30s, but were seriously developed in the 50s in the USSR (Sobolev, etc.,). Godunov (also in "/>
          <p:cNvSpPr txBox="1"/>
          <p:nvPr/>
        </p:nvSpPr>
        <p:spPr>
          <a:xfrm>
            <a:off x="1282700" y="8866624"/>
            <a:ext cx="21289645" cy="32217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Historically, FVM is being developed in 50s and 60s. Shocks are "weak solutions" (generalized functions/distributions/integral forms). These ideas started in the 30s, but were seriously developed in the 50s in the USSR (Sobolev, etc.,). Godunov (also in the USSR) pioneered much of the work on FVM so integral forms/methods were especially natural at the time.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9" grpId="2"/>
      <p:bldP build="whole" bldLvl="1" animBg="1" rev="0" advAuto="0" spid="568"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72"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573"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574" name="Conservation form of the PDE"/>
          <p:cNvSpPr txBox="1"/>
          <p:nvPr/>
        </p:nvSpPr>
        <p:spPr>
          <a:xfrm>
            <a:off x="15455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Conservation form of the PDE</a:t>
            </a:r>
          </a:p>
        </p:txBody>
      </p:sp>
      <p:sp>
        <p:nvSpPr>
          <p:cNvPr id="575"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576" name="Start with conservation form of PDE:"/>
          <p:cNvSpPr txBox="1"/>
          <p:nvPr/>
        </p:nvSpPr>
        <p:spPr>
          <a:xfrm>
            <a:off x="1473200" y="3514064"/>
            <a:ext cx="9556750"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Start with </a:t>
            </a:r>
            <a:r>
              <a:rPr u="sng"/>
              <a:t>conservation form</a:t>
            </a:r>
            <a:r>
              <a:t> of PDE:</a:t>
            </a:r>
          </a:p>
        </p:txBody>
      </p:sp>
      <p:sp>
        <p:nvSpPr>
          <p:cNvPr id="577" name="Subdivide domain into cells around our discrete points"/>
          <p:cNvSpPr txBox="1"/>
          <p:nvPr/>
        </p:nvSpPr>
        <p:spPr>
          <a:xfrm>
            <a:off x="12504669" y="2972333"/>
            <a:ext cx="9092784"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Subdivide domain into </a:t>
            </a:r>
            <a:r>
              <a:rPr i="1"/>
              <a:t>cells around our discrete points</a:t>
            </a:r>
          </a:p>
        </p:txBody>
      </p:sp>
      <p:sp>
        <p:nvSpPr>
          <p:cNvPr id="578" name="Equation"/>
          <p:cNvSpPr txBox="1"/>
          <p:nvPr/>
        </p:nvSpPr>
        <p:spPr>
          <a:xfrm>
            <a:off x="3710968" y="4399657"/>
            <a:ext cx="4008064" cy="130088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num>
                    <m:den>
                      <m:r>
                        <m:rPr>
                          <m:sty m:val="p"/>
                        </m:rP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oMath>
              </m:oMathPara>
            </a14:m>
            <a:endParaRPr sz="4800"/>
          </a:p>
        </p:txBody>
      </p:sp>
      <p:grpSp>
        <p:nvGrpSpPr>
          <p:cNvPr id="591" name="Group"/>
          <p:cNvGrpSpPr/>
          <p:nvPr/>
        </p:nvGrpSpPr>
        <p:grpSpPr>
          <a:xfrm>
            <a:off x="13758980" y="4525899"/>
            <a:ext cx="8430542" cy="2575981"/>
            <a:chOff x="0" y="0"/>
            <a:chExt cx="8430540" cy="2575979"/>
          </a:xfrm>
        </p:grpSpPr>
        <p:sp>
          <p:nvSpPr>
            <p:cNvPr id="579" name="Cell i"/>
            <p:cNvSpPr txBox="1"/>
            <p:nvPr/>
          </p:nvSpPr>
          <p:spPr>
            <a:xfrm>
              <a:off x="706319" y="1846920"/>
              <a:ext cx="5171522" cy="716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a:latin typeface="Calibri"/>
                  <a:ea typeface="Calibri"/>
                  <a:cs typeface="Calibri"/>
                  <a:sym typeface="Calibri"/>
                </a:defRPr>
              </a:lvl1pPr>
            </a:lstStyle>
            <a:p>
              <a:pPr/>
              <a:r>
                <a:t>Cell i</a:t>
              </a:r>
            </a:p>
          </p:txBody>
        </p:sp>
        <p:sp>
          <p:nvSpPr>
            <p:cNvPr id="580" name="Line"/>
            <p:cNvSpPr/>
            <p:nvPr/>
          </p:nvSpPr>
          <p:spPr>
            <a:xfrm>
              <a:off x="236419" y="851546"/>
              <a:ext cx="517152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581" name="Line"/>
            <p:cNvSpPr/>
            <p:nvPr/>
          </p:nvSpPr>
          <p:spPr>
            <a:xfrm flipV="1">
              <a:off x="261818" y="563165"/>
              <a:ext cx="1" cy="576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582" name="Line"/>
            <p:cNvSpPr/>
            <p:nvPr/>
          </p:nvSpPr>
          <p:spPr>
            <a:xfrm flipV="1">
              <a:off x="5418018" y="563165"/>
              <a:ext cx="1" cy="576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583" name="Line"/>
            <p:cNvSpPr/>
            <p:nvPr/>
          </p:nvSpPr>
          <p:spPr>
            <a:xfrm flipV="1">
              <a:off x="2822180" y="563165"/>
              <a:ext cx="1" cy="576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584" name="Cell i+1"/>
            <p:cNvSpPr txBox="1"/>
            <p:nvPr/>
          </p:nvSpPr>
          <p:spPr>
            <a:xfrm>
              <a:off x="3259019" y="1859620"/>
              <a:ext cx="5171522" cy="716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a:latin typeface="Calibri"/>
                  <a:ea typeface="Calibri"/>
                  <a:cs typeface="Calibri"/>
                  <a:sym typeface="Calibri"/>
                </a:defRPr>
              </a:lvl1pPr>
            </a:lstStyle>
            <a:p>
              <a:pPr/>
              <a:r>
                <a:t>Cell i+1</a:t>
              </a:r>
            </a:p>
          </p:txBody>
        </p:sp>
        <p:sp>
          <p:nvSpPr>
            <p:cNvPr id="585" name="Oval"/>
            <p:cNvSpPr/>
            <p:nvPr/>
          </p:nvSpPr>
          <p:spPr>
            <a:xfrm>
              <a:off x="1422937" y="721470"/>
              <a:ext cx="238126" cy="260152"/>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6" name="Oval"/>
            <p:cNvSpPr/>
            <p:nvPr/>
          </p:nvSpPr>
          <p:spPr>
            <a:xfrm>
              <a:off x="4001037" y="746117"/>
              <a:ext cx="238126" cy="260153"/>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7" name="{"/>
            <p:cNvSpPr txBox="1"/>
            <p:nvPr/>
          </p:nvSpPr>
          <p:spPr>
            <a:xfrm rot="16266085">
              <a:off x="954803" y="198987"/>
              <a:ext cx="685305" cy="258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6700"/>
              </a:lvl1pPr>
            </a:lstStyle>
            <a:p>
              <a:pPr/>
              <a:r>
                <a:t>{</a:t>
              </a:r>
            </a:p>
          </p:txBody>
        </p:sp>
        <p:sp>
          <p:nvSpPr>
            <p:cNvPr id="588" name="{"/>
            <p:cNvSpPr txBox="1"/>
            <p:nvPr/>
          </p:nvSpPr>
          <p:spPr>
            <a:xfrm rot="16266085">
              <a:off x="3555863" y="198987"/>
              <a:ext cx="685305" cy="258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6700"/>
              </a:lvl1pPr>
            </a:lstStyle>
            <a:p>
              <a:pPr/>
              <a:r>
                <a:t>{</a:t>
              </a:r>
            </a:p>
          </p:txBody>
        </p:sp>
        <p:sp>
          <p:nvSpPr>
            <p:cNvPr id="589" name="Equation"/>
            <p:cNvSpPr txBox="1"/>
            <p:nvPr/>
          </p:nvSpPr>
          <p:spPr>
            <a:xfrm>
              <a:off x="1352016" y="0"/>
              <a:ext cx="379967" cy="425995"/>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sub>
                    </m:sSub>
                  </m:oMath>
                </m:oMathPara>
              </a14:m>
              <a:endParaRPr sz="4800"/>
            </a:p>
          </p:txBody>
        </p:sp>
        <p:sp>
          <p:nvSpPr>
            <p:cNvPr id="590" name="Equation"/>
            <p:cNvSpPr txBox="1"/>
            <p:nvPr/>
          </p:nvSpPr>
          <p:spPr>
            <a:xfrm>
              <a:off x="3899302" y="52195"/>
              <a:ext cx="853036" cy="438980"/>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oMath>
                </m:oMathPara>
              </a14:m>
              <a:endParaRPr sz="4800"/>
            </a:p>
          </p:txBody>
        </p:sp>
      </p:grpSp>
      <p:sp>
        <p:nvSpPr>
          <p:cNvPr id="592" name="We compute the evolution of volume over a single cell"/>
          <p:cNvSpPr txBox="1"/>
          <p:nvPr/>
        </p:nvSpPr>
        <p:spPr>
          <a:xfrm>
            <a:off x="1409700" y="6186646"/>
            <a:ext cx="10571403"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We compute the evolution of volume over a single cell</a:t>
            </a:r>
          </a:p>
        </p:txBody>
      </p:sp>
      <p:sp>
        <p:nvSpPr>
          <p:cNvPr id="593" name="Equation"/>
          <p:cNvSpPr txBox="1"/>
          <p:nvPr/>
        </p:nvSpPr>
        <p:spPr>
          <a:xfrm>
            <a:off x="2877867" y="7716948"/>
            <a:ext cx="6747416" cy="157916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m:t>
                      </m:r>
                    </m:e>
                    <m:sub>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sub>
                  </m:sSub>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m:rPr>
                      <m:sty m:val="p"/>
                    </m:rP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m:t>
                      </m:r>
                    </m:e>
                    <m:sub>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594" name="Integrating and invoking divergence theorem"/>
          <p:cNvSpPr txBox="1"/>
          <p:nvPr/>
        </p:nvSpPr>
        <p:spPr>
          <a:xfrm>
            <a:off x="1409700" y="9803110"/>
            <a:ext cx="11454252"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Integrating and invoking divergence theorem</a:t>
            </a:r>
          </a:p>
        </p:txBody>
      </p:sp>
      <p:sp>
        <p:nvSpPr>
          <p:cNvPr id="595" name="Equation"/>
          <p:cNvSpPr txBox="1"/>
          <p:nvPr/>
        </p:nvSpPr>
        <p:spPr>
          <a:xfrm>
            <a:off x="3156891" y="10742017"/>
            <a:ext cx="7554618" cy="157916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nor/>
                    </m:rPr>
                    <a:rPr xmlns:a="http://schemas.openxmlformats.org/drawingml/2006/main" sz="4800" i="1">
                      <a:solidFill>
                        <a:srgbClr val="000000"/>
                      </a:solidFill>
                      <a:latin typeface="Cambria Math" panose="02040503050406030204" pitchFamily="18" charset="0"/>
                    </a:rPr>
                    <m:t>Vol</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m:t>
                      </m:r>
                      <m:bar>
                        <m:barPr>
                          <m:ctrlPr>
                            <a:rPr xmlns:a="http://schemas.openxmlformats.org/drawingml/2006/main" sz="4800" i="1">
                              <a:solidFill>
                                <a:srgbClr val="000000"/>
                              </a:solidFill>
                              <a:latin typeface="Cambria Math" panose="02040503050406030204" pitchFamily="18" charset="0"/>
                            </a:rPr>
                          </m:ctrlPr>
                          <m:pos m:val="top"/>
                        </m:barPr>
                        <m:e>
                          <m:r>
                            <a:rPr xmlns:a="http://schemas.openxmlformats.org/drawingml/2006/main" sz="4800" i="1">
                              <a:solidFill>
                                <a:srgbClr val="000000"/>
                              </a:solidFill>
                              <a:latin typeface="Cambria Math" panose="02040503050406030204" pitchFamily="18" charset="0"/>
                            </a:rPr>
                            <m:t>u</m:t>
                          </m:r>
                        </m:e>
                      </m:bar>
                    </m:num>
                    <m:den>
                      <m:r>
                        <m:rPr>
                          <m:sty m:val="p"/>
                        </m:rP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m:t>
                      </m:r>
                    </m:e>
                    <m:sub>
                      <m:r>
                        <m:rPr>
                          <m:sty m:val="p"/>
                        </m:rP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sub>
                  </m:s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m:rPr>
                      <m:sty m:val="p"/>
                    </m:rP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596" name="With"/>
          <p:cNvSpPr txBox="1"/>
          <p:nvPr/>
        </p:nvSpPr>
        <p:spPr>
          <a:xfrm>
            <a:off x="11498570" y="11026464"/>
            <a:ext cx="2162515"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With </a:t>
            </a:r>
          </a:p>
        </p:txBody>
      </p:sp>
      <p:sp>
        <p:nvSpPr>
          <p:cNvPr id="597" name="Equation"/>
          <p:cNvSpPr txBox="1"/>
          <p:nvPr/>
        </p:nvSpPr>
        <p:spPr>
          <a:xfrm>
            <a:off x="13426475" y="10595061"/>
            <a:ext cx="4795450" cy="157916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bar>
                    <m:barPr>
                      <m:ctrlPr>
                        <a:rPr xmlns:a="http://schemas.openxmlformats.org/drawingml/2006/main" sz="4800" i="1">
                          <a:solidFill>
                            <a:srgbClr val="000000"/>
                          </a:solidFill>
                          <a:latin typeface="Cambria Math" panose="02040503050406030204" pitchFamily="18" charset="0"/>
                        </a:rPr>
                      </m:ctrlPr>
                      <m:pos m:val="top"/>
                    </m:barPr>
                    <m:e>
                      <m:r>
                        <a:rPr xmlns:a="http://schemas.openxmlformats.org/drawingml/2006/main" sz="4800" i="1">
                          <a:solidFill>
                            <a:srgbClr val="000000"/>
                          </a:solidFill>
                          <a:latin typeface="Cambria Math" panose="02040503050406030204" pitchFamily="18" charset="0"/>
                        </a:rPr>
                        <m:t>u</m:t>
                      </m:r>
                    </m:e>
                  </m:ba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m:rPr>
                          <m:nor/>
                        </m:rPr>
                        <a:rPr xmlns:a="http://schemas.openxmlformats.org/drawingml/2006/main" sz="4800" i="1">
                          <a:solidFill>
                            <a:srgbClr val="000000"/>
                          </a:solidFill>
                          <a:latin typeface="Cambria Math" panose="02040503050406030204" pitchFamily="18" charset="0"/>
                        </a:rPr>
                        <m:t>Vol</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den>
                  </m:f>
                  <m:sSub>
                    <m:e>
                      <m:r>
                        <a:rPr xmlns:a="http://schemas.openxmlformats.org/drawingml/2006/main" sz="4800" i="1">
                          <a:solidFill>
                            <a:srgbClr val="000000"/>
                          </a:solidFill>
                          <a:latin typeface="Cambria Math" panose="02040503050406030204" pitchFamily="18" charset="0"/>
                        </a:rPr>
                        <m:t>∫</m:t>
                      </m:r>
                    </m:e>
                    <m:sub>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sub>
                  </m:sSub>
                  <m:r>
                    <a:rPr xmlns:a="http://schemas.openxmlformats.org/drawingml/2006/main" sz="4800" i="1">
                      <a:solidFill>
                        <a:srgbClr val="000000"/>
                      </a:solidFill>
                      <a:latin typeface="Cambria Math" panose="02040503050406030204" pitchFamily="18" charset="0"/>
                    </a:rPr>
                    <m:t>u</m:t>
                  </m:r>
                  <m:r>
                    <m:rPr>
                      <m:sty m:val="p"/>
                    </m:rP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V</m:t>
                  </m:r>
                </m:oMath>
              </m:oMathPara>
            </a14:m>
            <a:endParaRPr sz="4800"/>
          </a:p>
        </p:txBody>
      </p:sp>
      <p:sp>
        <p:nvSpPr>
          <p:cNvPr id="598" name="(i.e. cell average)"/>
          <p:cNvSpPr txBox="1"/>
          <p:nvPr/>
        </p:nvSpPr>
        <p:spPr>
          <a:xfrm>
            <a:off x="18940769" y="11026464"/>
            <a:ext cx="4656974"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(i.e. cell average)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577"/>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5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592"/>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59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594"/>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595"/>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596"/>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0" fill="hold">
                                  <p:stCondLst>
                                    <p:cond delay="0"/>
                                  </p:stCondLst>
                                  <p:iterate type="el" backwards="0">
                                    <p:tmAbs val="0"/>
                                  </p:iterate>
                                  <p:childTnLst>
                                    <p:set>
                                      <p:cBhvr>
                                        <p:cTn id="36" fill="hold"/>
                                        <p:tgtEl>
                                          <p:spTgt spid="597"/>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1" grpId="4"/>
      <p:bldP build="whole" bldLvl="1" animBg="1" rev="0" advAuto="0" spid="592" grpId="5"/>
      <p:bldP build="whole" bldLvl="1" animBg="1" rev="0" advAuto="0" spid="595" grpId="8"/>
      <p:bldP build="whole" bldLvl="1" animBg="1" rev="0" advAuto="0" spid="598" grpId="11"/>
      <p:bldP build="whole" bldLvl="1" animBg="1" rev="0" advAuto="0" spid="597" grpId="10"/>
      <p:bldP build="whole" bldLvl="1" animBg="1" rev="0" advAuto="0" spid="596" grpId="9"/>
      <p:bldP build="whole" bldLvl="1" animBg="1" rev="0" advAuto="0" spid="593" grpId="6"/>
      <p:bldP build="whole" bldLvl="1" animBg="1" rev="0" advAuto="0" spid="594" grpId="7"/>
      <p:bldP build="whole" bldLvl="1" animBg="1" rev="0" advAuto="0" spid="578" grpId="2"/>
      <p:bldP build="whole" bldLvl="1" animBg="1" rev="0" advAuto="0" spid="576" grpId="1"/>
      <p:bldP build="whole" bldLvl="1" animBg="1" rev="0" advAuto="0" spid="577" grpId="3"/>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01"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02"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603" name="Conservation form of the PDE"/>
          <p:cNvSpPr txBox="1"/>
          <p:nvPr/>
        </p:nvSpPr>
        <p:spPr>
          <a:xfrm>
            <a:off x="15455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Conservation form of the PDE</a:t>
            </a:r>
          </a:p>
        </p:txBody>
      </p:sp>
      <p:sp>
        <p:nvSpPr>
          <p:cNvPr id="604"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605" name="Switching to 1D (so volume is just  ) and representing the fluxes through the cell boundaries as a function, F"/>
          <p:cNvSpPr txBox="1"/>
          <p:nvPr/>
        </p:nvSpPr>
        <p:spPr>
          <a:xfrm>
            <a:off x="1223804" y="5559859"/>
            <a:ext cx="21844001" cy="13981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Switching to 1D (so volume is just </a:t>
            </a:r>
            <a14:m>
              <m:oMath>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oMath>
            </a14:m>
            <a:r>
              <a:t>) and representing the fluxes through the cell boundaries as a function, F</a:t>
            </a:r>
          </a:p>
        </p:txBody>
      </p:sp>
      <p:sp>
        <p:nvSpPr>
          <p:cNvPr id="606" name="Equation"/>
          <p:cNvSpPr txBox="1"/>
          <p:nvPr/>
        </p:nvSpPr>
        <p:spPr>
          <a:xfrm>
            <a:off x="2445691" y="3833217"/>
            <a:ext cx="7554618" cy="157916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nor/>
                    </m:rPr>
                    <a:rPr xmlns:a="http://schemas.openxmlformats.org/drawingml/2006/main" sz="4800" i="1">
                      <a:solidFill>
                        <a:srgbClr val="000000"/>
                      </a:solidFill>
                      <a:latin typeface="Cambria Math" panose="02040503050406030204" pitchFamily="18" charset="0"/>
                    </a:rPr>
                    <m:t>Vol</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m:t>
                      </m:r>
                      <m:bar>
                        <m:barPr>
                          <m:ctrlPr>
                            <a:rPr xmlns:a="http://schemas.openxmlformats.org/drawingml/2006/main" sz="4800" i="1">
                              <a:solidFill>
                                <a:srgbClr val="000000"/>
                              </a:solidFill>
                              <a:latin typeface="Cambria Math" panose="02040503050406030204" pitchFamily="18" charset="0"/>
                            </a:rPr>
                          </m:ctrlPr>
                          <m:pos m:val="top"/>
                        </m:barPr>
                        <m:e>
                          <m:r>
                            <a:rPr xmlns:a="http://schemas.openxmlformats.org/drawingml/2006/main" sz="4800" i="1">
                              <a:solidFill>
                                <a:srgbClr val="000000"/>
                              </a:solidFill>
                              <a:latin typeface="Cambria Math" panose="02040503050406030204" pitchFamily="18" charset="0"/>
                            </a:rPr>
                            <m:t>u</m:t>
                          </m:r>
                        </m:e>
                      </m:bar>
                    </m:num>
                    <m:den>
                      <m:r>
                        <m:rPr>
                          <m:sty m:val="p"/>
                        </m:rP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m:t>
                      </m:r>
                    </m:e>
                    <m:sub>
                      <m:r>
                        <m:rPr>
                          <m:sty m:val="p"/>
                        </m:rP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sub>
                  </m:s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m:rPr>
                      <m:sty m:val="p"/>
                    </m:rP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607" name="With"/>
          <p:cNvSpPr txBox="1"/>
          <p:nvPr/>
        </p:nvSpPr>
        <p:spPr>
          <a:xfrm>
            <a:off x="10787370" y="4117664"/>
            <a:ext cx="2162515"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With </a:t>
            </a:r>
          </a:p>
        </p:txBody>
      </p:sp>
      <p:sp>
        <p:nvSpPr>
          <p:cNvPr id="608" name="Equation"/>
          <p:cNvSpPr txBox="1"/>
          <p:nvPr/>
        </p:nvSpPr>
        <p:spPr>
          <a:xfrm>
            <a:off x="12715275" y="3686261"/>
            <a:ext cx="4795450" cy="157916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bar>
                    <m:barPr>
                      <m:ctrlPr>
                        <a:rPr xmlns:a="http://schemas.openxmlformats.org/drawingml/2006/main" sz="4800" i="1">
                          <a:solidFill>
                            <a:srgbClr val="000000"/>
                          </a:solidFill>
                          <a:latin typeface="Cambria Math" panose="02040503050406030204" pitchFamily="18" charset="0"/>
                        </a:rPr>
                      </m:ctrlPr>
                      <m:pos m:val="top"/>
                    </m:barPr>
                    <m:e>
                      <m:r>
                        <a:rPr xmlns:a="http://schemas.openxmlformats.org/drawingml/2006/main" sz="4800" i="1">
                          <a:solidFill>
                            <a:srgbClr val="000000"/>
                          </a:solidFill>
                          <a:latin typeface="Cambria Math" panose="02040503050406030204" pitchFamily="18" charset="0"/>
                        </a:rPr>
                        <m:t>u</m:t>
                      </m:r>
                    </m:e>
                  </m:ba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m:rPr>
                          <m:nor/>
                        </m:rPr>
                        <a:rPr xmlns:a="http://schemas.openxmlformats.org/drawingml/2006/main" sz="4800" i="1">
                          <a:solidFill>
                            <a:srgbClr val="000000"/>
                          </a:solidFill>
                          <a:latin typeface="Cambria Math" panose="02040503050406030204" pitchFamily="18" charset="0"/>
                        </a:rPr>
                        <m:t>Vol</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den>
                  </m:f>
                  <m:sSub>
                    <m:e>
                      <m:r>
                        <a:rPr xmlns:a="http://schemas.openxmlformats.org/drawingml/2006/main" sz="4800" i="1">
                          <a:solidFill>
                            <a:srgbClr val="000000"/>
                          </a:solidFill>
                          <a:latin typeface="Cambria Math" panose="02040503050406030204" pitchFamily="18" charset="0"/>
                        </a:rPr>
                        <m:t>∫</m:t>
                      </m:r>
                    </m:e>
                    <m:sub>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sub>
                  </m:sSub>
                  <m:r>
                    <a:rPr xmlns:a="http://schemas.openxmlformats.org/drawingml/2006/main" sz="4800" i="1">
                      <a:solidFill>
                        <a:srgbClr val="000000"/>
                      </a:solidFill>
                      <a:latin typeface="Cambria Math" panose="02040503050406030204" pitchFamily="18" charset="0"/>
                    </a:rPr>
                    <m:t>u</m:t>
                  </m:r>
                  <m:r>
                    <m:rPr>
                      <m:sty m:val="p"/>
                    </m:rP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V</m:t>
                  </m:r>
                </m:oMath>
              </m:oMathPara>
            </a14:m>
            <a:endParaRPr sz="4800"/>
          </a:p>
        </p:txBody>
      </p:sp>
      <p:sp>
        <p:nvSpPr>
          <p:cNvPr id="609" name="(i.e. cell average)"/>
          <p:cNvSpPr txBox="1"/>
          <p:nvPr/>
        </p:nvSpPr>
        <p:spPr>
          <a:xfrm>
            <a:off x="18229569" y="4117664"/>
            <a:ext cx="4656974"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(i.e. cell average)</a:t>
            </a:r>
          </a:p>
        </p:txBody>
      </p:sp>
      <p:sp>
        <p:nvSpPr>
          <p:cNvPr id="610" name="Equation"/>
          <p:cNvSpPr txBox="1"/>
          <p:nvPr/>
        </p:nvSpPr>
        <p:spPr>
          <a:xfrm>
            <a:off x="4067188" y="7252471"/>
            <a:ext cx="15602878" cy="157916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m:t>
                      </m:r>
                    </m:e>
                    <m:sub>
                      <m:r>
                        <m:rPr>
                          <m:sty m:val="p"/>
                        </m:rP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sub>
                  </m:s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r>
                        <a:rPr xmlns:a="http://schemas.openxmlformats.org/drawingml/2006/main" sz="4800" i="1">
                          <a:solidFill>
                            <a:srgbClr val="000000"/>
                          </a:solidFill>
                          <a:latin typeface="Cambria Math" panose="02040503050406030204" pitchFamily="18" charset="0"/>
                        </a:rPr>
                        <m:t>-</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r>
                        <a:rPr xmlns:a="http://schemas.openxmlformats.org/drawingml/2006/main" sz="4800" i="1">
                          <a:solidFill>
                            <a:srgbClr val="000000"/>
                          </a:solidFill>
                          <a:latin typeface="Cambria Math" panose="02040503050406030204" pitchFamily="18" charset="0"/>
                        </a:rPr>
                        <m:t>+</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oMath>
              </m:oMathPara>
            </a14:m>
            <a:endParaRPr sz="4800"/>
          </a:p>
        </p:txBody>
      </p:sp>
      <p:grpSp>
        <p:nvGrpSpPr>
          <p:cNvPr id="628" name="Group"/>
          <p:cNvGrpSpPr/>
          <p:nvPr/>
        </p:nvGrpSpPr>
        <p:grpSpPr>
          <a:xfrm>
            <a:off x="8764134" y="8871671"/>
            <a:ext cx="8700987" cy="3340655"/>
            <a:chOff x="0" y="0"/>
            <a:chExt cx="8700986" cy="3340654"/>
          </a:xfrm>
        </p:grpSpPr>
        <p:grpSp>
          <p:nvGrpSpPr>
            <p:cNvPr id="623" name="Group"/>
            <p:cNvGrpSpPr/>
            <p:nvPr/>
          </p:nvGrpSpPr>
          <p:grpSpPr>
            <a:xfrm>
              <a:off x="270445" y="764674"/>
              <a:ext cx="8430542" cy="2575981"/>
              <a:chOff x="0" y="0"/>
              <a:chExt cx="8430540" cy="2575979"/>
            </a:xfrm>
          </p:grpSpPr>
          <p:sp>
            <p:nvSpPr>
              <p:cNvPr id="611" name="Cell i"/>
              <p:cNvSpPr txBox="1"/>
              <p:nvPr/>
            </p:nvSpPr>
            <p:spPr>
              <a:xfrm>
                <a:off x="706319" y="1846920"/>
                <a:ext cx="5171522" cy="716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a:latin typeface="Calibri"/>
                    <a:ea typeface="Calibri"/>
                    <a:cs typeface="Calibri"/>
                    <a:sym typeface="Calibri"/>
                  </a:defRPr>
                </a:lvl1pPr>
              </a:lstStyle>
              <a:p>
                <a:pPr/>
                <a:r>
                  <a:t>Cell i</a:t>
                </a:r>
              </a:p>
            </p:txBody>
          </p:sp>
          <p:sp>
            <p:nvSpPr>
              <p:cNvPr id="612" name="Line"/>
              <p:cNvSpPr/>
              <p:nvPr/>
            </p:nvSpPr>
            <p:spPr>
              <a:xfrm>
                <a:off x="236419" y="851546"/>
                <a:ext cx="517152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613" name="Line"/>
              <p:cNvSpPr/>
              <p:nvPr/>
            </p:nvSpPr>
            <p:spPr>
              <a:xfrm flipV="1">
                <a:off x="261818" y="563165"/>
                <a:ext cx="1" cy="576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614" name="Line"/>
              <p:cNvSpPr/>
              <p:nvPr/>
            </p:nvSpPr>
            <p:spPr>
              <a:xfrm flipV="1">
                <a:off x="5418018" y="563165"/>
                <a:ext cx="1" cy="576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615" name="Line"/>
              <p:cNvSpPr/>
              <p:nvPr/>
            </p:nvSpPr>
            <p:spPr>
              <a:xfrm flipV="1">
                <a:off x="2822180" y="563165"/>
                <a:ext cx="1" cy="5767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616" name="Cell i+1"/>
              <p:cNvSpPr txBox="1"/>
              <p:nvPr/>
            </p:nvSpPr>
            <p:spPr>
              <a:xfrm>
                <a:off x="3259019" y="1859620"/>
                <a:ext cx="5171522" cy="716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a:latin typeface="Calibri"/>
                    <a:ea typeface="Calibri"/>
                    <a:cs typeface="Calibri"/>
                    <a:sym typeface="Calibri"/>
                  </a:defRPr>
                </a:lvl1pPr>
              </a:lstStyle>
              <a:p>
                <a:pPr/>
                <a:r>
                  <a:t>Cell i+1</a:t>
                </a:r>
              </a:p>
            </p:txBody>
          </p:sp>
          <p:sp>
            <p:nvSpPr>
              <p:cNvPr id="617" name="Oval"/>
              <p:cNvSpPr/>
              <p:nvPr/>
            </p:nvSpPr>
            <p:spPr>
              <a:xfrm>
                <a:off x="1422937" y="721470"/>
                <a:ext cx="238126" cy="260152"/>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8" name="Oval"/>
              <p:cNvSpPr/>
              <p:nvPr/>
            </p:nvSpPr>
            <p:spPr>
              <a:xfrm>
                <a:off x="4001037" y="746117"/>
                <a:ext cx="238126" cy="260153"/>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9" name="{"/>
              <p:cNvSpPr txBox="1"/>
              <p:nvPr/>
            </p:nvSpPr>
            <p:spPr>
              <a:xfrm rot="16266085">
                <a:off x="954803" y="198987"/>
                <a:ext cx="685305" cy="258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6700"/>
                </a:lvl1pPr>
              </a:lstStyle>
              <a:p>
                <a:pPr/>
                <a:r>
                  <a:t>{</a:t>
                </a:r>
              </a:p>
            </p:txBody>
          </p:sp>
          <p:sp>
            <p:nvSpPr>
              <p:cNvPr id="620" name="{"/>
              <p:cNvSpPr txBox="1"/>
              <p:nvPr/>
            </p:nvSpPr>
            <p:spPr>
              <a:xfrm rot="16266085">
                <a:off x="3555863" y="198987"/>
                <a:ext cx="685305" cy="258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6700"/>
                </a:lvl1pPr>
              </a:lstStyle>
              <a:p>
                <a:pPr/>
                <a:r>
                  <a:t>{</a:t>
                </a:r>
              </a:p>
            </p:txBody>
          </p:sp>
          <p:sp>
            <p:nvSpPr>
              <p:cNvPr id="621" name="Equation"/>
              <p:cNvSpPr txBox="1"/>
              <p:nvPr/>
            </p:nvSpPr>
            <p:spPr>
              <a:xfrm>
                <a:off x="1352016" y="0"/>
                <a:ext cx="379967" cy="425995"/>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sub>
                      </m:sSub>
                    </m:oMath>
                  </m:oMathPara>
                </a14:m>
                <a:endParaRPr sz="4800"/>
              </a:p>
            </p:txBody>
          </p:sp>
          <p:sp>
            <p:nvSpPr>
              <p:cNvPr id="622" name="Equation"/>
              <p:cNvSpPr txBox="1"/>
              <p:nvPr/>
            </p:nvSpPr>
            <p:spPr>
              <a:xfrm>
                <a:off x="3899302" y="52195"/>
                <a:ext cx="853036" cy="438980"/>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oMath>
                  </m:oMathPara>
                </a14:m>
                <a:endParaRPr sz="4800"/>
              </a:p>
            </p:txBody>
          </p:sp>
        </p:grpSp>
        <p:sp>
          <p:nvSpPr>
            <p:cNvPr id="624" name="Equation"/>
            <p:cNvSpPr txBox="1"/>
            <p:nvPr/>
          </p:nvSpPr>
          <p:spPr>
            <a:xfrm>
              <a:off x="2667875" y="117430"/>
              <a:ext cx="1224391" cy="519483"/>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r>
                          <a:rPr xmlns:a="http://schemas.openxmlformats.org/drawingml/2006/main" sz="4800" i="1">
                            <a:solidFill>
                              <a:srgbClr val="000000"/>
                            </a:solidFill>
                            <a:latin typeface="Cambria Math" panose="02040503050406030204" pitchFamily="18" charset="0"/>
                          </a:rPr>
                          <m:t>-</m:t>
                        </m:r>
                      </m:sup>
                    </m:sSubSup>
                  </m:oMath>
                </m:oMathPara>
              </a14:m>
              <a:endParaRPr sz="4800"/>
            </a:p>
          </p:txBody>
        </p:sp>
        <p:sp>
          <p:nvSpPr>
            <p:cNvPr id="625" name="Line"/>
            <p:cNvSpPr/>
            <p:nvPr/>
          </p:nvSpPr>
          <p:spPr>
            <a:xfrm>
              <a:off x="3002892" y="758556"/>
              <a:ext cx="1" cy="60960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626" name="Equation"/>
            <p:cNvSpPr txBox="1"/>
            <p:nvPr/>
          </p:nvSpPr>
          <p:spPr>
            <a:xfrm>
              <a:off x="0" y="0"/>
              <a:ext cx="1216932" cy="673840"/>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r>
                          <a:rPr xmlns:a="http://schemas.openxmlformats.org/drawingml/2006/main" sz="4800" i="1">
                            <a:solidFill>
                              <a:srgbClr val="000000"/>
                            </a:solidFill>
                            <a:latin typeface="Cambria Math" panose="02040503050406030204" pitchFamily="18" charset="0"/>
                          </a:rPr>
                          <m:t>+</m:t>
                        </m:r>
                      </m:sup>
                    </m:sSubSup>
                  </m:oMath>
                </m:oMathPara>
              </a14:m>
              <a:endParaRPr sz="4800"/>
            </a:p>
          </p:txBody>
        </p:sp>
        <p:sp>
          <p:nvSpPr>
            <p:cNvPr id="627" name="Line"/>
            <p:cNvSpPr/>
            <p:nvPr/>
          </p:nvSpPr>
          <p:spPr>
            <a:xfrm flipH="1">
              <a:off x="608465" y="764674"/>
              <a:ext cx="1" cy="60960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sp>
        <p:nvSpPr>
          <p:cNvPr id="629" name="Shift in perspective: evolving cell averages - not evaluating point wise"/>
          <p:cNvSpPr txBox="1"/>
          <p:nvPr/>
        </p:nvSpPr>
        <p:spPr>
          <a:xfrm>
            <a:off x="15351377" y="9513978"/>
            <a:ext cx="8329702" cy="19690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rPr u="sng"/>
              <a:t>Shift in perspective:</a:t>
            </a:r>
            <a:r>
              <a:t> evolving cell averages - not evaluating point wise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60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0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08"/>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0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605"/>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61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6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8" fill="hold">
                                  <p:stCondLst>
                                    <p:cond delay="0"/>
                                  </p:stCondLst>
                                  <p:iterate type="el" backwards="0">
                                    <p:tmAbs val="0"/>
                                  </p:iterate>
                                  <p:childTnLst>
                                    <p:set>
                                      <p:cBhvr>
                                        <p:cTn id="29" fill="hold"/>
                                        <p:tgtEl>
                                          <p:spTgt spid="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8" grpId="3"/>
      <p:bldP build="whole" bldLvl="1" animBg="1" rev="0" advAuto="0" spid="629" grpId="8"/>
      <p:bldP build="whole" bldLvl="1" animBg="1" rev="0" advAuto="0" spid="609" grpId="4"/>
      <p:bldP build="whole" bldLvl="1" animBg="1" rev="0" advAuto="0" spid="605" grpId="5"/>
      <p:bldP build="whole" bldLvl="1" animBg="1" rev="0" advAuto="0" spid="607" grpId="2"/>
      <p:bldP build="whole" bldLvl="1" animBg="1" rev="0" advAuto="0" spid="610" grpId="6"/>
      <p:bldP build="whole" bldLvl="1" animBg="1" rev="0" advAuto="0" spid="628" grpId="7"/>
      <p:bldP build="whole" bldLvl="1" animBg="1" rev="0" advAuto="0" spid="606"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32"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33"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634" name="The Finite Volume Scheme"/>
          <p:cNvSpPr txBox="1"/>
          <p:nvPr/>
        </p:nvSpPr>
        <p:spPr>
          <a:xfrm>
            <a:off x="15455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The Finite Volume Scheme</a:t>
            </a:r>
          </a:p>
        </p:txBody>
      </p:sp>
      <p:sp>
        <p:nvSpPr>
          <p:cNvPr id="635"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636" name="This gets us to the typical presentation of the Semi Discrete Finite Volume Method"/>
          <p:cNvSpPr txBox="1"/>
          <p:nvPr/>
        </p:nvSpPr>
        <p:spPr>
          <a:xfrm>
            <a:off x="1549400" y="38328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This gets us to the typical presentation of the Semi Discrete Finite Volume Method</a:t>
            </a:r>
          </a:p>
        </p:txBody>
      </p:sp>
      <p:sp>
        <p:nvSpPr>
          <p:cNvPr id="637" name="The user must now pick how to compute the numerical fluxes! Different schemes are defined by how the fluxes built and evaluated"/>
          <p:cNvSpPr txBox="1"/>
          <p:nvPr/>
        </p:nvSpPr>
        <p:spPr>
          <a:xfrm>
            <a:off x="1143000" y="10285706"/>
            <a:ext cx="21289645" cy="136810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The user must now pick how to compute the numerical fluxes! Different schemes are defined by how the fluxes built and evaluated </a:t>
            </a:r>
          </a:p>
        </p:txBody>
      </p:sp>
      <p:sp>
        <p:nvSpPr>
          <p:cNvPr id="638" name="We get guaranteed conservation and have no mesh dependencies (just need cell avg)"/>
          <p:cNvSpPr txBox="1"/>
          <p:nvPr/>
        </p:nvSpPr>
        <p:spPr>
          <a:xfrm>
            <a:off x="1828800" y="12028277"/>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We get </a:t>
            </a:r>
            <a:r>
              <a:rPr u="sng"/>
              <a:t>guaranteed conservation</a:t>
            </a:r>
            <a:r>
              <a:t> and have no mesh dependencies (just need cell avg)</a:t>
            </a:r>
          </a:p>
        </p:txBody>
      </p:sp>
      <p:sp>
        <p:nvSpPr>
          <p:cNvPr id="639" name="Equation"/>
          <p:cNvSpPr txBox="1"/>
          <p:nvPr/>
        </p:nvSpPr>
        <p:spPr>
          <a:xfrm>
            <a:off x="1886891" y="5145256"/>
            <a:ext cx="7554618" cy="157916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nor/>
                    </m:rPr>
                    <a:rPr xmlns:a="http://schemas.openxmlformats.org/drawingml/2006/main" sz="4800" i="1">
                      <a:solidFill>
                        <a:srgbClr val="000000"/>
                      </a:solidFill>
                      <a:latin typeface="Cambria Math" panose="02040503050406030204" pitchFamily="18" charset="0"/>
                    </a:rPr>
                    <m:t>Vol</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m:t>
                      </m:r>
                      <m:bar>
                        <m:barPr>
                          <m:ctrlPr>
                            <a:rPr xmlns:a="http://schemas.openxmlformats.org/drawingml/2006/main" sz="4800" i="1">
                              <a:solidFill>
                                <a:srgbClr val="000000"/>
                              </a:solidFill>
                              <a:latin typeface="Cambria Math" panose="02040503050406030204" pitchFamily="18" charset="0"/>
                            </a:rPr>
                          </m:ctrlPr>
                          <m:pos m:val="top"/>
                        </m:barPr>
                        <m:e>
                          <m:r>
                            <a:rPr xmlns:a="http://schemas.openxmlformats.org/drawingml/2006/main" sz="4800" i="1">
                              <a:solidFill>
                                <a:srgbClr val="000000"/>
                              </a:solidFill>
                              <a:latin typeface="Cambria Math" panose="02040503050406030204" pitchFamily="18" charset="0"/>
                            </a:rPr>
                            <m:t>u</m:t>
                          </m:r>
                        </m:e>
                      </m:bar>
                    </m:num>
                    <m:den>
                      <m:r>
                        <m:rPr>
                          <m:sty m:val="p"/>
                        </m:rP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m:t>
                      </m:r>
                    </m:e>
                    <m:sub>
                      <m:r>
                        <m:rPr>
                          <m:sty m:val="p"/>
                        </m:rP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C</m:t>
                          </m:r>
                        </m:e>
                        <m:sub>
                          <m:r>
                            <a:rPr xmlns:a="http://schemas.openxmlformats.org/drawingml/2006/main" sz="4800" i="1">
                              <a:solidFill>
                                <a:srgbClr val="000000"/>
                              </a:solidFill>
                              <a:latin typeface="Cambria Math" panose="02040503050406030204" pitchFamily="18" charset="0"/>
                            </a:rPr>
                            <m:t>i</m:t>
                          </m:r>
                        </m:sub>
                      </m:sSub>
                    </m:sub>
                  </m:sSub>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limUpp>
                    <m:e>
                      <m:r>
                        <a:rPr xmlns:a="http://schemas.openxmlformats.org/drawingml/2006/main" sz="4800" i="1">
                          <a:solidFill>
                            <a:srgbClr val="000000"/>
                          </a:solidFill>
                          <a:latin typeface="Cambria Math" panose="02040503050406030204" pitchFamily="18" charset="0"/>
                        </a:rPr>
                        <m:t>n</m:t>
                      </m:r>
                    </m:e>
                    <m:lim>
                      <m:r>
                        <a:rPr xmlns:a="http://schemas.openxmlformats.org/drawingml/2006/main" sz="4800" i="1">
                          <a:solidFill>
                            <a:srgbClr val="000000"/>
                          </a:solidFill>
                          <a:latin typeface="Cambria Math" panose="02040503050406030204" pitchFamily="18" charset="0"/>
                        </a:rPr>
                        <m:t>⃗</m:t>
                      </m:r>
                    </m:lim>
                  </m:limUpp>
                  <m:r>
                    <m:rPr>
                      <m:sty m:val="p"/>
                    </m:rP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640" name="Equation"/>
          <p:cNvSpPr txBox="1"/>
          <p:nvPr/>
        </p:nvSpPr>
        <p:spPr>
          <a:xfrm>
            <a:off x="12872007" y="5017813"/>
            <a:ext cx="8554047" cy="130576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m:t>
                      </m:r>
                      <m:bar>
                        <m:barPr>
                          <m:ctrlPr>
                            <a:rPr xmlns:a="http://schemas.openxmlformats.org/drawingml/2006/main" sz="4800" i="1">
                              <a:solidFill>
                                <a:srgbClr val="000000"/>
                              </a:solidFill>
                              <a:latin typeface="Cambria Math" panose="02040503050406030204" pitchFamily="18" charset="0"/>
                            </a:rPr>
                          </m:ctrlPr>
                          <m:pos m:val="top"/>
                        </m:barPr>
                        <m:e>
                          <m:r>
                            <a:rPr xmlns:a="http://schemas.openxmlformats.org/drawingml/2006/main" sz="4800" i="1">
                              <a:solidFill>
                                <a:srgbClr val="000000"/>
                              </a:solidFill>
                              <a:latin typeface="Cambria Math" panose="02040503050406030204" pitchFamily="18" charset="0"/>
                            </a:rPr>
                            <m:t>u</m:t>
                          </m:r>
                        </m:e>
                      </m:bar>
                    </m:num>
                    <m:den>
                      <m:r>
                        <m:rPr>
                          <m:sty m:val="p"/>
                        </m:rP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den>
                  </m:f>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641" name="Equation"/>
          <p:cNvSpPr txBox="1"/>
          <p:nvPr/>
        </p:nvSpPr>
        <p:spPr>
          <a:xfrm>
            <a:off x="10418074" y="5439935"/>
            <a:ext cx="1477367" cy="73492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14800" i="1">
                      <a:solidFill>
                        <a:srgbClr val="000000"/>
                      </a:solidFill>
                      <a:latin typeface="Cambria Math" panose="02040503050406030204" pitchFamily="18" charset="0"/>
                    </a:rPr>
                    <m:t>→</m:t>
                  </m:r>
                </m:oMath>
              </m:oMathPara>
            </a14:m>
            <a:endParaRPr sz="14800"/>
          </a:p>
        </p:txBody>
      </p:sp>
      <p:sp>
        <p:nvSpPr>
          <p:cNvPr id="642" name="If we select forward Euler we obtain the discrete scheme:"/>
          <p:cNvSpPr txBox="1"/>
          <p:nvPr/>
        </p:nvSpPr>
        <p:spPr>
          <a:xfrm>
            <a:off x="1828800" y="7065613"/>
            <a:ext cx="21289645"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If we select forward Euler we obtain the discrete scheme:</a:t>
            </a:r>
          </a:p>
        </p:txBody>
      </p:sp>
      <p:sp>
        <p:nvSpPr>
          <p:cNvPr id="643" name="Equation"/>
          <p:cNvSpPr txBox="1"/>
          <p:nvPr/>
        </p:nvSpPr>
        <p:spPr>
          <a:xfrm>
            <a:off x="7846582" y="7996559"/>
            <a:ext cx="7882481"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644" name="Line"/>
          <p:cNvSpPr/>
          <p:nvPr/>
        </p:nvSpPr>
        <p:spPr>
          <a:xfrm flipV="1">
            <a:off x="13817600" y="9061912"/>
            <a:ext cx="500753" cy="1301594"/>
          </a:xfrm>
          <a:prstGeom prst="line">
            <a:avLst/>
          </a:prstGeom>
          <a:ln w="25400">
            <a:solidFill>
              <a:srgbClr val="000000"/>
            </a:solidFill>
            <a:miter lim="400000"/>
            <a:tailEnd type="triangle"/>
          </a:ln>
        </p:spPr>
        <p:txBody>
          <a:bodyPr lIns="50800" tIns="50800" rIns="50800" bIns="50800" anchor="ctr"/>
          <a:lstStyle/>
          <a:p>
            <a:pPr/>
          </a:p>
        </p:txBody>
      </p:sp>
      <p:sp>
        <p:nvSpPr>
          <p:cNvPr id="645" name="Line"/>
          <p:cNvSpPr/>
          <p:nvPr/>
        </p:nvSpPr>
        <p:spPr>
          <a:xfrm flipH="1" flipV="1">
            <a:off x="13278137" y="9061804"/>
            <a:ext cx="514063" cy="1301082"/>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42"/>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6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637"/>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644"/>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8" fill="hold">
                                  <p:stCondLst>
                                    <p:cond delay="0"/>
                                  </p:stCondLst>
                                  <p:iterate type="el" backwards="0">
                                    <p:tmAbs val="0"/>
                                  </p:iterate>
                                  <p:childTnLst>
                                    <p:set>
                                      <p:cBhvr>
                                        <p:cTn id="31" fill="hold"/>
                                        <p:tgtEl>
                                          <p:spTgt spid="64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6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7" grpId="6"/>
      <p:bldP build="whole" bldLvl="1" animBg="1" rev="0" advAuto="0" spid="644" grpId="7"/>
      <p:bldP build="whole" bldLvl="1" animBg="1" rev="0" advAuto="0" spid="641" grpId="2"/>
      <p:bldP build="whole" bldLvl="1" animBg="1" rev="0" advAuto="0" spid="640" grpId="3"/>
      <p:bldP build="whole" bldLvl="1" animBg="1" rev="0" advAuto="0" spid="639" grpId="1"/>
      <p:bldP build="whole" bldLvl="1" animBg="1" rev="0" advAuto="0" spid="642" grpId="4"/>
      <p:bldP build="whole" bldLvl="1" animBg="1" rev="0" advAuto="0" spid="643" grpId="5"/>
      <p:bldP build="whole" bldLvl="1" animBg="1" rev="0" advAuto="0" spid="645" grpId="8"/>
      <p:bldP build="whole" bldLvl="1" animBg="1" rev="0" advAuto="0" spid="638" grpId="9"/>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48"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49"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650" name="Finite Volume Method"/>
          <p:cNvSpPr txBox="1"/>
          <p:nvPr/>
        </p:nvSpPr>
        <p:spPr>
          <a:xfrm>
            <a:off x="15455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Finite Volume Method</a:t>
            </a:r>
          </a:p>
        </p:txBody>
      </p:sp>
      <p:sp>
        <p:nvSpPr>
          <p:cNvPr id="651"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652" name="We want to evaluate our numerical fluxes so we know how much mass is passing through our cell boundaries."/>
          <p:cNvSpPr txBox="1"/>
          <p:nvPr/>
        </p:nvSpPr>
        <p:spPr>
          <a:xfrm>
            <a:off x="1547177" y="3749377"/>
            <a:ext cx="21289646" cy="1342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defRPr>
                <a:latin typeface="Calibri"/>
                <a:ea typeface="Calibri"/>
                <a:cs typeface="Calibri"/>
                <a:sym typeface="Calibri"/>
              </a:defRPr>
            </a:lvl1pPr>
          </a:lstStyle>
          <a:p>
            <a:pPr/>
            <a:r>
              <a:t>We want to evaluate our numerical fluxes so we know how much mass is passing through our cell boundaries.</a:t>
            </a:r>
          </a:p>
        </p:txBody>
      </p:sp>
      <p:sp>
        <p:nvSpPr>
          <p:cNvPr id="653" name="To do this we need the *pointwise value* of the function,  , at the interfaces:"/>
          <p:cNvSpPr txBox="1"/>
          <p:nvPr/>
        </p:nvSpPr>
        <p:spPr>
          <a:xfrm>
            <a:off x="1547177" y="5599500"/>
            <a:ext cx="21289646" cy="1542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To do this we need the *pointwise value* of the function, </a:t>
            </a:r>
            <a14:m>
              <m:oMath>
                <m:r>
                  <a:rPr xmlns:a="http://schemas.openxmlformats.org/drawingml/2006/main" sz="5200" i="1">
                    <a:solidFill>
                      <a:srgbClr val="000000"/>
                    </a:solidFill>
                    <a:latin typeface="Cambria Math" panose="02040503050406030204" pitchFamily="18" charset="0"/>
                  </a:rPr>
                  <m:t>u</m:t>
                </m:r>
              </m:oMath>
            </a14:m>
            <a:r>
              <a:t>, at the interfaces:</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up>
                    <m:r>
                      <a:rPr xmlns:a="http://schemas.openxmlformats.org/drawingml/2006/main" sz="5200" i="1">
                        <a:solidFill>
                          <a:srgbClr val="000000"/>
                        </a:solidFill>
                        <a:latin typeface="Cambria Math" panose="02040503050406030204" pitchFamily="18" charset="0"/>
                      </a:rPr>
                      <m:t>-</m:t>
                    </m:r>
                  </m:sup>
                </m:sSub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oMath>
            </a14:m>
          </a:p>
        </p:txBody>
      </p:sp>
      <p:sp>
        <p:nvSpPr>
          <p:cNvPr id="654" name="We only have access to the cell averages,  .  We will use these averages to “reconstruct”   at the interface."/>
          <p:cNvSpPr txBox="1"/>
          <p:nvPr/>
        </p:nvSpPr>
        <p:spPr>
          <a:xfrm>
            <a:off x="2608017" y="7649822"/>
            <a:ext cx="18659966" cy="14891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We only have access to the cell averages, </a:t>
            </a:r>
            <a14:m>
              <m:oMath>
                <m:sSub>
                  <m:e>
                    <m:bar>
                      <m:barPr>
                        <m:ctrlPr>
                          <a:rPr xmlns:a="http://schemas.openxmlformats.org/drawingml/2006/main" sz="5200" i="1">
                            <a:solidFill>
                              <a:srgbClr val="000000"/>
                            </a:solidFill>
                            <a:latin typeface="Cambria Math" panose="02040503050406030204" pitchFamily="18" charset="0"/>
                          </a:rPr>
                        </m:ctrlPr>
                        <m:pos m:val="top"/>
                      </m:barPr>
                      <m:e>
                        <m:r>
                          <a:rPr xmlns:a="http://schemas.openxmlformats.org/drawingml/2006/main" sz="5200" i="1">
                            <a:solidFill>
                              <a:srgbClr val="000000"/>
                            </a:solidFill>
                            <a:latin typeface="Cambria Math" panose="02040503050406030204" pitchFamily="18" charset="0"/>
                          </a:rPr>
                          <m:t>u</m:t>
                        </m:r>
                      </m:e>
                    </m:bar>
                  </m:e>
                  <m:sub>
                    <m:r>
                      <a:rPr xmlns:a="http://schemas.openxmlformats.org/drawingml/2006/main" sz="5200" i="1">
                        <a:solidFill>
                          <a:srgbClr val="000000"/>
                        </a:solidFill>
                        <a:latin typeface="Cambria Math" panose="02040503050406030204" pitchFamily="18" charset="0"/>
                      </a:rPr>
                      <m:t>i</m:t>
                    </m:r>
                  </m:sub>
                </m:sSub>
              </m:oMath>
            </a14:m>
            <a:r>
              <a:t>.  We will use these averages to “reconstruct” </a:t>
            </a:r>
            <a14:m>
              <m:oMath>
                <m:r>
                  <a:rPr xmlns:a="http://schemas.openxmlformats.org/drawingml/2006/main" sz="5200" i="1">
                    <a:solidFill>
                      <a:srgbClr val="000000"/>
                    </a:solidFill>
                    <a:latin typeface="Cambria Math" panose="02040503050406030204" pitchFamily="18" charset="0"/>
                  </a:rPr>
                  <m:t>u</m:t>
                </m:r>
              </m:oMath>
            </a14:m>
            <a:r>
              <a:t> at the interface. </a:t>
            </a:r>
          </a:p>
        </p:txBody>
      </p:sp>
      <p:sp>
        <p:nvSpPr>
          <p:cNvPr id="655" name="We use these approximations to evaluate our numerical flux."/>
          <p:cNvSpPr txBox="1"/>
          <p:nvPr/>
        </p:nvSpPr>
        <p:spPr>
          <a:xfrm>
            <a:off x="2125417" y="9884978"/>
            <a:ext cx="1865996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defRPr>
                <a:latin typeface="Calibri"/>
                <a:ea typeface="Calibri"/>
                <a:cs typeface="Calibri"/>
                <a:sym typeface="Calibri"/>
              </a:defRPr>
            </a:lvl1pPr>
          </a:lstStyle>
          <a:p>
            <a:pPr/>
            <a:r>
              <a:t>We use these approximations to evaluate our numerical flux. </a:t>
            </a:r>
          </a:p>
        </p:txBody>
      </p:sp>
      <p:sp>
        <p:nvSpPr>
          <p:cNvPr id="656" name="Different schemes are 1) different ways to reconstruct and 2) different choices of numerical fluxes"/>
          <p:cNvSpPr txBox="1"/>
          <p:nvPr/>
        </p:nvSpPr>
        <p:spPr>
          <a:xfrm>
            <a:off x="2404817" y="11182514"/>
            <a:ext cx="18659966" cy="1342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defRPr>
                <a:latin typeface="Calibri"/>
                <a:ea typeface="Calibri"/>
                <a:cs typeface="Calibri"/>
                <a:sym typeface="Calibri"/>
              </a:defRPr>
            </a:lvl1pPr>
          </a:lstStyle>
          <a:p>
            <a:pPr/>
            <a:r>
              <a:t>Different schemes are 1) different ways to reconstruct and 2) different choices of numerical fluxes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2" grpId="1"/>
      <p:bldP build="whole" bldLvl="1" animBg="1" rev="0" advAuto="0" spid="653" grpId="2"/>
      <p:bldP build="whole" bldLvl="1" animBg="1" rev="0" advAuto="0" spid="654" grpId="3"/>
      <p:bldP build="whole" bldLvl="1" animBg="1" rev="0" advAuto="0" spid="655" grpId="4"/>
      <p:bldP build="whole" bldLvl="1" animBg="1" rev="0" advAuto="0" spid="656" grpId="5"/>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5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60"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661" name="Finite Volume Method: Godunov Scheme"/>
          <p:cNvSpPr txBox="1"/>
          <p:nvPr/>
        </p:nvSpPr>
        <p:spPr>
          <a:xfrm>
            <a:off x="15455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Finite Volume Method: Godunov Scheme</a:t>
            </a:r>
          </a:p>
        </p:txBody>
      </p:sp>
      <p:sp>
        <p:nvSpPr>
          <p:cNvPr id="66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663" name="We move on to the development of the &quot;Godunov Scheme&quot;"/>
          <p:cNvSpPr txBox="1"/>
          <p:nvPr/>
        </p:nvSpPr>
        <p:spPr>
          <a:xfrm>
            <a:off x="1547177" y="4886003"/>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We move on to the development of the "Godunov Scheme"</a:t>
            </a:r>
          </a:p>
        </p:txBody>
      </p:sp>
      <p:sp>
        <p:nvSpPr>
          <p:cNvPr id="664" name="A Godunov Scheme means you choose your numerical fluxes to be the solution to a local/cell Riemann Problem evaluated the interface."/>
          <p:cNvSpPr txBox="1"/>
          <p:nvPr/>
        </p:nvSpPr>
        <p:spPr>
          <a:xfrm>
            <a:off x="1547177" y="7572798"/>
            <a:ext cx="21289646"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A Godunov Scheme means you </a:t>
            </a:r>
            <a:r>
              <a:rPr i="1"/>
              <a:t>choose your numerical fluxes</a:t>
            </a:r>
            <a:r>
              <a:t> to be the solution to a local/cell Riemann Problem evaluated the interface.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04"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05" name="Motivation and Goals for this talk"/>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Motivation and Goals for this talk</a:t>
            </a:r>
          </a:p>
        </p:txBody>
      </p:sp>
      <p:sp>
        <p:nvSpPr>
          <p:cNvPr id="206" name="General motivation and reason to care about FVM"/>
          <p:cNvSpPr txBox="1"/>
          <p:nvPr/>
        </p:nvSpPr>
        <p:spPr>
          <a:xfrm>
            <a:off x="16344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General motivation and reason to care about FVM</a:t>
            </a:r>
          </a:p>
        </p:txBody>
      </p:sp>
      <p:sp>
        <p:nvSpPr>
          <p:cNvPr id="207" name="Slide Number"/>
          <p:cNvSpPr txBox="1"/>
          <p:nvPr>
            <p:ph type="sldNum" sz="quarter" idx="4294967295"/>
          </p:nvPr>
        </p:nvSpPr>
        <p:spPr>
          <a:xfrm>
            <a:off x="22928862" y="13143473"/>
            <a:ext cx="362939"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pic>
        <p:nvPicPr>
          <p:cNvPr id="208" name="IMG_4011.JPEG" descr="IMG_4011.JPEG"/>
          <p:cNvPicPr>
            <a:picLocks noChangeAspect="1"/>
          </p:cNvPicPr>
          <p:nvPr/>
        </p:nvPicPr>
        <p:blipFill>
          <a:blip r:embed="rId2">
            <a:extLst/>
          </a:blip>
          <a:stretch>
            <a:fillRect/>
          </a:stretch>
        </p:blipFill>
        <p:spPr>
          <a:xfrm>
            <a:off x="17721453" y="3513898"/>
            <a:ext cx="5991988" cy="8208202"/>
          </a:xfrm>
          <a:prstGeom prst="rect">
            <a:avLst/>
          </a:prstGeom>
          <a:ln w="12700">
            <a:miter lim="400000"/>
          </a:ln>
        </p:spPr>
      </p:pic>
      <p:sp>
        <p:nvSpPr>
          <p:cNvPr id="209" name="1. Transport is important"/>
          <p:cNvSpPr txBox="1"/>
          <p:nvPr/>
        </p:nvSpPr>
        <p:spPr>
          <a:xfrm>
            <a:off x="1549400" y="3513898"/>
            <a:ext cx="16715359"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latin typeface="Calibri"/>
                <a:ea typeface="Calibri"/>
                <a:cs typeface="Calibri"/>
                <a:sym typeface="Calibri"/>
              </a:defRPr>
            </a:lvl1pPr>
          </a:lstStyle>
          <a:p>
            <a:pPr/>
            <a:r>
              <a:t>1. Transport is important</a:t>
            </a:r>
          </a:p>
        </p:txBody>
      </p:sp>
      <p:sp>
        <p:nvSpPr>
          <p:cNvPr id="210" name="Movement of *anything* across space…"/>
          <p:cNvSpPr txBox="1"/>
          <p:nvPr/>
        </p:nvSpPr>
        <p:spPr>
          <a:xfrm>
            <a:off x="1549400" y="4554285"/>
            <a:ext cx="16324646" cy="22981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1500" indent="-571500">
              <a:lnSpc>
                <a:spcPct val="20000"/>
              </a:lnSpc>
              <a:buSzPct val="123000"/>
              <a:buChar char="•"/>
              <a:defRPr i="1" sz="4500">
                <a:latin typeface="Calibri"/>
                <a:ea typeface="Calibri"/>
                <a:cs typeface="Calibri"/>
                <a:sym typeface="Calibri"/>
              </a:defRPr>
            </a:pPr>
            <a:r>
              <a:t>Movement of *anything* across space </a:t>
            </a:r>
          </a:p>
          <a:p>
            <a:pPr lvl="1" marL="1181100" indent="-571500">
              <a:lnSpc>
                <a:spcPct val="20000"/>
              </a:lnSpc>
              <a:buSzPct val="40000"/>
              <a:buBlip>
                <a:blip r:embed="rId3"/>
              </a:buBlip>
              <a:defRPr i="1" sz="4500">
                <a:latin typeface="Calibri"/>
                <a:ea typeface="Calibri"/>
                <a:cs typeface="Calibri"/>
                <a:sym typeface="Calibri"/>
              </a:defRPr>
            </a:pPr>
            <a:r>
              <a:t>Fluids, gases, animals, wind, disease, etc., </a:t>
            </a:r>
          </a:p>
          <a:p>
            <a:pPr marL="571500" indent="-571500">
              <a:lnSpc>
                <a:spcPct val="70000"/>
              </a:lnSpc>
              <a:buSzPct val="123000"/>
              <a:buChar char="•"/>
              <a:defRPr i="1" sz="4500">
                <a:latin typeface="Calibri"/>
                <a:ea typeface="Calibri"/>
                <a:cs typeface="Calibri"/>
                <a:sym typeface="Calibri"/>
              </a:defRPr>
            </a:pPr>
            <a:r>
              <a:t>Kinetics (hot topic right now - Tokamaks and Fusion energy </a:t>
            </a:r>
          </a:p>
        </p:txBody>
      </p:sp>
      <p:sp>
        <p:nvSpPr>
          <p:cNvPr id="211" name="2. Shocks show up all the time"/>
          <p:cNvSpPr txBox="1"/>
          <p:nvPr/>
        </p:nvSpPr>
        <p:spPr>
          <a:xfrm>
            <a:off x="1192864" y="6981364"/>
            <a:ext cx="16715359"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latin typeface="Calibri"/>
                <a:ea typeface="Calibri"/>
                <a:cs typeface="Calibri"/>
                <a:sym typeface="Calibri"/>
              </a:defRPr>
            </a:lvl1pPr>
          </a:lstStyle>
          <a:p>
            <a:pPr/>
            <a:r>
              <a:t>2. Shocks show up all the time</a:t>
            </a:r>
          </a:p>
        </p:txBody>
      </p:sp>
      <p:sp>
        <p:nvSpPr>
          <p:cNvPr id="212" name="Physically…"/>
          <p:cNvSpPr txBox="1"/>
          <p:nvPr/>
        </p:nvSpPr>
        <p:spPr>
          <a:xfrm>
            <a:off x="1088890" y="7826623"/>
            <a:ext cx="15101902" cy="45191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1500" indent="-571500">
              <a:lnSpc>
                <a:spcPct val="20000"/>
              </a:lnSpc>
              <a:buSzPct val="123000"/>
              <a:buChar char="•"/>
              <a:defRPr i="1" sz="4500">
                <a:latin typeface="Calibri"/>
                <a:ea typeface="Calibri"/>
                <a:cs typeface="Calibri"/>
                <a:sym typeface="Calibri"/>
              </a:defRPr>
            </a:pPr>
            <a:r>
              <a:t>Physically </a:t>
            </a:r>
          </a:p>
          <a:p>
            <a:pPr lvl="2" marL="1790700" indent="-571500">
              <a:lnSpc>
                <a:spcPct val="20000"/>
              </a:lnSpc>
              <a:buSzPct val="40000"/>
              <a:buBlip>
                <a:blip r:embed="rId3"/>
              </a:buBlip>
              <a:defRPr i="1" sz="4500">
                <a:latin typeface="Calibri"/>
                <a:ea typeface="Calibri"/>
                <a:cs typeface="Calibri"/>
                <a:sym typeface="Calibri"/>
              </a:defRPr>
            </a:pPr>
            <a:r>
              <a:t>Water waves, fractures in solids, explosions </a:t>
            </a:r>
          </a:p>
          <a:p>
            <a:pPr marL="571500" indent="-571500">
              <a:lnSpc>
                <a:spcPct val="10000"/>
              </a:lnSpc>
              <a:buSzPct val="123000"/>
              <a:buChar char="•"/>
              <a:defRPr i="1" sz="4500">
                <a:latin typeface="Calibri"/>
                <a:ea typeface="Calibri"/>
                <a:cs typeface="Calibri"/>
                <a:sym typeface="Calibri"/>
              </a:defRPr>
            </a:pPr>
            <a:r>
              <a:t>Practically - whenever “cohorts” cross</a:t>
            </a:r>
          </a:p>
          <a:p>
            <a:pPr lvl="2" marL="1790700" indent="-571500">
              <a:lnSpc>
                <a:spcPct val="10000"/>
              </a:lnSpc>
              <a:buSzPct val="40000"/>
              <a:buBlip>
                <a:blip r:embed="rId3"/>
              </a:buBlip>
              <a:defRPr i="1" sz="4500">
                <a:latin typeface="Calibri"/>
                <a:ea typeface="Calibri"/>
                <a:cs typeface="Calibri"/>
                <a:sym typeface="Calibri"/>
              </a:defRPr>
            </a:pPr>
            <a:r>
              <a:t> Size Structured Population (related to my research):</a:t>
            </a:r>
          </a:p>
          <a:p>
            <a:pPr lvl="3">
              <a:lnSpc>
                <a:spcPct val="100000"/>
              </a:lnSpc>
              <a:spcBef>
                <a:spcPts val="4600"/>
              </a:spcBef>
              <a:defRPr i="1" sz="4500">
                <a:latin typeface="Calibri"/>
                <a:ea typeface="Calibri"/>
                <a:cs typeface="Calibri"/>
                <a:sym typeface="Calibri"/>
              </a:defRPr>
            </a:pPr>
            <a:r>
              <a:t>Tracking distribution of sizes and one class grows fast and intersects with another (characteristics cross)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2" grpId="4"/>
      <p:bldP build="whole" bldLvl="1" animBg="1" rev="0" advAuto="0" spid="210" grpId="2"/>
      <p:bldP build="whole" bldLvl="1" animBg="1" rev="0" advAuto="0" spid="211" grpId="3"/>
      <p:bldP build="whole" bldLvl="1" animBg="1" rev="0" advAuto="0" spid="208" grpId="5"/>
      <p:bldP build="whole" bldLvl="1" animBg="1" rev="0" advAuto="0" spid="209"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67"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68"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669" name="Riemann Problem"/>
          <p:cNvSpPr txBox="1"/>
          <p:nvPr/>
        </p:nvSpPr>
        <p:spPr>
          <a:xfrm>
            <a:off x="1545522" y="25489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Riemann Problem</a:t>
            </a:r>
          </a:p>
        </p:txBody>
      </p:sp>
      <p:sp>
        <p:nvSpPr>
          <p:cNvPr id="670"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671" name="A Riemann Problem is the conservation law at hand with piecewise constant initial data"/>
          <p:cNvSpPr txBox="1"/>
          <p:nvPr/>
        </p:nvSpPr>
        <p:spPr>
          <a:xfrm>
            <a:off x="1549400" y="3583146"/>
            <a:ext cx="21289645"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A Riemann Problem is the conservation law at hand with piecewise constant initial data</a:t>
            </a:r>
          </a:p>
        </p:txBody>
      </p:sp>
      <p:sp>
        <p:nvSpPr>
          <p:cNvPr id="672" name="Equation"/>
          <p:cNvSpPr txBox="1"/>
          <p:nvPr/>
        </p:nvSpPr>
        <p:spPr>
          <a:xfrm>
            <a:off x="10139600" y="4935569"/>
            <a:ext cx="3641843" cy="57047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673" name="Equation"/>
          <p:cNvSpPr txBox="1"/>
          <p:nvPr/>
        </p:nvSpPr>
        <p:spPr>
          <a:xfrm>
            <a:off x="8775934" y="5991324"/>
            <a:ext cx="5024600" cy="149961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eqArr>
                    <m:eqArrPr>
                      <m:ctrlPr>
                        <a:rPr xmlns:a="http://schemas.openxmlformats.org/drawingml/2006/main" sz="4800" i="1">
                          <a:solidFill>
                            <a:srgbClr val="000000"/>
                          </a:solidFill>
                          <a:latin typeface="Cambria Math" panose="02040503050406030204" pitchFamily="18" charset="0"/>
                        </a:rPr>
                      </m:ctrlPr>
                    </m:eqArrPr>
                    <m:e>
                      <m:sSub>
                        <m:e>
                          <m:argPr>
                            <m:scrLvl m:val="0"/>
                          </m:argPr>
                          <m:r>
                            <a:rPr xmlns:a="http://schemas.openxmlformats.org/drawingml/2006/main" sz="4800" i="1">
                              <a:solidFill>
                                <a:srgbClr val="000000"/>
                              </a:solidFill>
                              <a:latin typeface="Cambria Math" panose="02040503050406030204" pitchFamily="18" charset="0"/>
                            </a:rPr>
                            <m:t>u</m:t>
                          </m:r>
                        </m:e>
                        <m:sub>
                          <m:argPr>
                            <m:scrLvl m:val="0"/>
                          </m:argPr>
                          <m:r>
                            <a:rPr xmlns:a="http://schemas.openxmlformats.org/drawingml/2006/main" sz="4800" i="1">
                              <a:solidFill>
                                <a:srgbClr val="000000"/>
                              </a:solidFill>
                              <a:latin typeface="Cambria Math" panose="02040503050406030204" pitchFamily="18" charset="0"/>
                            </a:rPr>
                            <m:t>L</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&lt;</m:t>
                      </m:r>
                      <m:r>
                        <a:rPr xmlns:a="http://schemas.openxmlformats.org/drawingml/2006/main" sz="4800" i="1">
                          <a:solidFill>
                            <a:srgbClr val="000000"/>
                          </a:solidFill>
                          <a:latin typeface="Cambria Math" panose="02040503050406030204" pitchFamily="18" charset="0"/>
                        </a:rPr>
                        <m:t>0</m:t>
                      </m:r>
                    </m:e>
                    <m:e>
                      <m:sSub>
                        <m:e>
                          <m:argPr>
                            <m:scrLvl m:val="0"/>
                          </m:argPr>
                          <m:r>
                            <a:rPr xmlns:a="http://schemas.openxmlformats.org/drawingml/2006/main" sz="4800" i="1">
                              <a:solidFill>
                                <a:srgbClr val="000000"/>
                              </a:solidFill>
                              <a:latin typeface="Cambria Math" panose="02040503050406030204" pitchFamily="18" charset="0"/>
                            </a:rPr>
                            <m:t>u</m:t>
                          </m:r>
                        </m:e>
                        <m:sub>
                          <m:argPr>
                            <m:scrLvl m:val="0"/>
                          </m:argPr>
                          <m:r>
                            <a:rPr xmlns:a="http://schemas.openxmlformats.org/drawingml/2006/main" sz="4800" i="1">
                              <a:solidFill>
                                <a:srgbClr val="000000"/>
                              </a:solidFill>
                              <a:latin typeface="Cambria Math" panose="02040503050406030204" pitchFamily="18" charset="0"/>
                            </a:rPr>
                            <m:t>R</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&gt;</m:t>
                      </m:r>
                      <m:r>
                        <a:rPr xmlns:a="http://schemas.openxmlformats.org/drawingml/2006/main" sz="4800" i="1">
                          <a:solidFill>
                            <a:srgbClr val="000000"/>
                          </a:solidFill>
                          <a:latin typeface="Cambria Math" panose="02040503050406030204" pitchFamily="18" charset="0"/>
                        </a:rPr>
                        <m:t>0</m:t>
                      </m:r>
                    </m:e>
                  </m:eqArr>
                </m:oMath>
              </m:oMathPara>
            </a14:m>
            <a:endParaRPr sz="4800"/>
          </a:p>
        </p:txBody>
      </p:sp>
      <p:sp>
        <p:nvSpPr>
          <p:cNvPr id="674" name="Equation"/>
          <p:cNvSpPr txBox="1"/>
          <p:nvPr/>
        </p:nvSpPr>
        <p:spPr>
          <a:xfrm>
            <a:off x="8521934" y="5991324"/>
            <a:ext cx="6329163" cy="149961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eqArr>
                    <m:eqArrPr>
                      <m:ctrlPr>
                        <a:rPr xmlns:a="http://schemas.openxmlformats.org/drawingml/2006/main" sz="4800" i="1">
                          <a:solidFill>
                            <a:srgbClr val="000000"/>
                          </a:solidFill>
                          <a:latin typeface="Cambria Math" panose="02040503050406030204" pitchFamily="18" charset="0"/>
                        </a:rPr>
                      </m:ctrlPr>
                    </m:eqArrPr>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&lt;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&gt;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qArr>
                </m:oMath>
              </m:oMathPara>
            </a14:m>
            <a:endParaRPr sz="4800"/>
          </a:p>
        </p:txBody>
      </p:sp>
      <p:grpSp>
        <p:nvGrpSpPr>
          <p:cNvPr id="696" name="Group"/>
          <p:cNvGrpSpPr/>
          <p:nvPr/>
        </p:nvGrpSpPr>
        <p:grpSpPr>
          <a:xfrm>
            <a:off x="9163068" y="8754361"/>
            <a:ext cx="8276653" cy="3251804"/>
            <a:chOff x="153888" y="0"/>
            <a:chExt cx="8276652" cy="3251802"/>
          </a:xfrm>
        </p:grpSpPr>
        <p:grpSp>
          <p:nvGrpSpPr>
            <p:cNvPr id="689" name="Group"/>
            <p:cNvGrpSpPr/>
            <p:nvPr/>
          </p:nvGrpSpPr>
          <p:grpSpPr>
            <a:xfrm>
              <a:off x="236419" y="513757"/>
              <a:ext cx="8194122" cy="2738046"/>
              <a:chOff x="236419" y="0"/>
              <a:chExt cx="8194121" cy="2738044"/>
            </a:xfrm>
          </p:grpSpPr>
          <p:grpSp>
            <p:nvGrpSpPr>
              <p:cNvPr id="687" name="Group"/>
              <p:cNvGrpSpPr/>
              <p:nvPr/>
            </p:nvGrpSpPr>
            <p:grpSpPr>
              <a:xfrm>
                <a:off x="236419" y="584103"/>
                <a:ext cx="8194122" cy="2153942"/>
                <a:chOff x="236419" y="0"/>
                <a:chExt cx="8194121" cy="2153940"/>
              </a:xfrm>
            </p:grpSpPr>
            <p:sp>
              <p:nvSpPr>
                <p:cNvPr id="675" name="Cell i"/>
                <p:cNvSpPr/>
                <p:nvPr/>
              </p:nvSpPr>
              <p:spPr>
                <a:xfrm>
                  <a:off x="706319" y="2141240"/>
                  <a:ext cx="517152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a:latin typeface="Calibri"/>
                      <a:ea typeface="Calibri"/>
                      <a:cs typeface="Calibri"/>
                      <a:sym typeface="Calibri"/>
                    </a:defRPr>
                  </a:lvl1pPr>
                </a:lstStyle>
                <a:p>
                  <a:pPr/>
                  <a:r>
                    <a:t>Cell i</a:t>
                  </a:r>
                </a:p>
              </p:txBody>
            </p:sp>
            <p:sp>
              <p:nvSpPr>
                <p:cNvPr id="676" name="Line"/>
                <p:cNvSpPr/>
                <p:nvPr/>
              </p:nvSpPr>
              <p:spPr>
                <a:xfrm>
                  <a:off x="236419" y="787686"/>
                  <a:ext cx="517152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677" name="Line"/>
                <p:cNvSpPr/>
                <p:nvPr/>
              </p:nvSpPr>
              <p:spPr>
                <a:xfrm flipV="1">
                  <a:off x="261818" y="499306"/>
                  <a:ext cx="1" cy="5767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678" name="Line"/>
                <p:cNvSpPr/>
                <p:nvPr/>
              </p:nvSpPr>
              <p:spPr>
                <a:xfrm flipV="1">
                  <a:off x="5418018" y="499306"/>
                  <a:ext cx="1" cy="5767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679" name="Line"/>
                <p:cNvSpPr/>
                <p:nvPr/>
              </p:nvSpPr>
              <p:spPr>
                <a:xfrm flipV="1">
                  <a:off x="2822179" y="0"/>
                  <a:ext cx="1" cy="16386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680" name="Cell i+1"/>
                <p:cNvSpPr/>
                <p:nvPr/>
              </p:nvSpPr>
              <p:spPr>
                <a:xfrm>
                  <a:off x="3259019" y="2153940"/>
                  <a:ext cx="517152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a:latin typeface="Calibri"/>
                      <a:ea typeface="Calibri"/>
                      <a:cs typeface="Calibri"/>
                      <a:sym typeface="Calibri"/>
                    </a:defRPr>
                  </a:lvl1pPr>
                </a:lstStyle>
                <a:p>
                  <a:pPr/>
                  <a:r>
                    <a:t>Cell i+1</a:t>
                  </a:r>
                </a:p>
              </p:txBody>
            </p:sp>
            <p:sp>
              <p:nvSpPr>
                <p:cNvPr id="681" name="Oval"/>
                <p:cNvSpPr/>
                <p:nvPr/>
              </p:nvSpPr>
              <p:spPr>
                <a:xfrm>
                  <a:off x="1422937" y="657610"/>
                  <a:ext cx="238126" cy="260153"/>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2" name="Oval"/>
                <p:cNvSpPr/>
                <p:nvPr/>
              </p:nvSpPr>
              <p:spPr>
                <a:xfrm>
                  <a:off x="4001037" y="682257"/>
                  <a:ext cx="238126" cy="260153"/>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3" name="{"/>
                <p:cNvSpPr/>
                <p:nvPr/>
              </p:nvSpPr>
              <p:spPr>
                <a:xfrm rot="16266085">
                  <a:off x="954803" y="1426235"/>
                  <a:ext cx="685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6700"/>
                  </a:lvl1pPr>
                </a:lstStyle>
                <a:p>
                  <a:pPr/>
                  <a:r>
                    <a:t>{</a:t>
                  </a:r>
                </a:p>
              </p:txBody>
            </p:sp>
            <p:sp>
              <p:nvSpPr>
                <p:cNvPr id="684" name="{"/>
                <p:cNvSpPr/>
                <p:nvPr/>
              </p:nvSpPr>
              <p:spPr>
                <a:xfrm rot="16266085">
                  <a:off x="3555863" y="1475530"/>
                  <a:ext cx="685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6700"/>
                  </a:lvl1pPr>
                </a:lstStyle>
                <a:p>
                  <a:pPr/>
                  <a:r>
                    <a:t>{</a:t>
                  </a:r>
                </a:p>
              </p:txBody>
            </p:sp>
            <p:sp>
              <p:nvSpPr>
                <p:cNvPr id="685" name="Equation"/>
                <p:cNvSpPr txBox="1"/>
                <p:nvPr/>
              </p:nvSpPr>
              <p:spPr>
                <a:xfrm>
                  <a:off x="1352016" y="281049"/>
                  <a:ext cx="379968" cy="425996"/>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sub>
                        </m:sSub>
                      </m:oMath>
                    </m:oMathPara>
                  </a14:m>
                  <a:endParaRPr sz="4800"/>
                </a:p>
              </p:txBody>
            </p:sp>
            <p:sp>
              <p:nvSpPr>
                <p:cNvPr id="686" name="Equation"/>
                <p:cNvSpPr txBox="1"/>
                <p:nvPr/>
              </p:nvSpPr>
              <p:spPr>
                <a:xfrm>
                  <a:off x="3912376" y="280765"/>
                  <a:ext cx="853036" cy="438980"/>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oMath>
                    </m:oMathPara>
                  </a14:m>
                  <a:endParaRPr sz="4800"/>
                </a:p>
              </p:txBody>
            </p:sp>
          </p:grpSp>
          <p:sp>
            <p:nvSpPr>
              <p:cNvPr id="688" name="Equation"/>
              <p:cNvSpPr txBox="1"/>
              <p:nvPr/>
            </p:nvSpPr>
            <p:spPr>
              <a:xfrm>
                <a:off x="2321229" y="0"/>
                <a:ext cx="1224392" cy="438980"/>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oMath>
                  </m:oMathPara>
                </a14:m>
                <a:endParaRPr sz="4800"/>
              </a:p>
            </p:txBody>
          </p:sp>
        </p:grpSp>
        <p:sp>
          <p:nvSpPr>
            <p:cNvPr id="690" name="Equation"/>
            <p:cNvSpPr txBox="1"/>
            <p:nvPr/>
          </p:nvSpPr>
          <p:spPr>
            <a:xfrm>
              <a:off x="153888" y="0"/>
              <a:ext cx="419064" cy="523531"/>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bar>
                          <m:barPr>
                            <m:ctrlPr>
                              <a:rPr xmlns:a="http://schemas.openxmlformats.org/drawingml/2006/main" sz="4800" i="1">
                                <a:solidFill>
                                  <a:srgbClr val="ED220B"/>
                                </a:solidFill>
                                <a:latin typeface="Cambria Math" panose="02040503050406030204" pitchFamily="18" charset="0"/>
                              </a:rPr>
                            </m:ctrlPr>
                            <m:pos m:val="top"/>
                          </m:barPr>
                          <m:e>
                            <m:r>
                              <a:rPr xmlns:a="http://schemas.openxmlformats.org/drawingml/2006/main" sz="4800" i="1">
                                <a:solidFill>
                                  <a:srgbClr val="ED220B"/>
                                </a:solidFill>
                                <a:latin typeface="Cambria Math" panose="02040503050406030204" pitchFamily="18" charset="0"/>
                              </a:rPr>
                              <m:t>u</m:t>
                            </m:r>
                          </m:e>
                        </m:bar>
                      </m:e>
                      <m:sub>
                        <m:r>
                          <a:rPr xmlns:a="http://schemas.openxmlformats.org/drawingml/2006/main" sz="4800" i="1">
                            <a:solidFill>
                              <a:srgbClr val="ED220B"/>
                            </a:solidFill>
                            <a:latin typeface="Cambria Math" panose="02040503050406030204" pitchFamily="18" charset="0"/>
                          </a:rPr>
                          <m:t>i</m:t>
                        </m:r>
                      </m:sub>
                    </m:sSub>
                  </m:oMath>
                </m:oMathPara>
              </a14:m>
              <a:endParaRPr sz="4800">
                <a:solidFill>
                  <a:srgbClr val="EE220C"/>
                </a:solidFill>
              </a:endParaRPr>
            </a:p>
          </p:txBody>
        </p:sp>
        <p:pic>
          <p:nvPicPr>
            <p:cNvPr id="691" name="Line Line" descr="Line Line"/>
            <p:cNvPicPr>
              <a:picLocks noChangeAspect="0"/>
            </p:cNvPicPr>
            <p:nvPr/>
          </p:nvPicPr>
          <p:blipFill>
            <a:blip r:embed="rId2">
              <a:extLst/>
            </a:blip>
            <a:stretch>
              <a:fillRect/>
            </a:stretch>
          </p:blipFill>
          <p:spPr>
            <a:xfrm>
              <a:off x="705963" y="513757"/>
              <a:ext cx="1448514" cy="76201"/>
            </a:xfrm>
            <a:prstGeom prst="rect">
              <a:avLst/>
            </a:prstGeom>
            <a:effectLst/>
          </p:spPr>
        </p:pic>
        <p:sp>
          <p:nvSpPr>
            <p:cNvPr id="693" name="Equation"/>
            <p:cNvSpPr txBox="1"/>
            <p:nvPr/>
          </p:nvSpPr>
          <p:spPr>
            <a:xfrm>
              <a:off x="5276753" y="807180"/>
              <a:ext cx="892133" cy="536517"/>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bar>
                          <m:barPr>
                            <m:ctrlPr>
                              <a:rPr xmlns:a="http://schemas.openxmlformats.org/drawingml/2006/main" sz="4800" i="1">
                                <a:solidFill>
                                  <a:srgbClr val="0075B9"/>
                                </a:solidFill>
                                <a:latin typeface="Cambria Math" panose="02040503050406030204" pitchFamily="18" charset="0"/>
                              </a:rPr>
                            </m:ctrlPr>
                            <m:pos m:val="top"/>
                          </m:barPr>
                          <m:e>
                            <m:r>
                              <a:rPr xmlns:a="http://schemas.openxmlformats.org/drawingml/2006/main" sz="4800" i="1">
                                <a:solidFill>
                                  <a:srgbClr val="0075B9"/>
                                </a:solidFill>
                                <a:latin typeface="Cambria Math" panose="02040503050406030204" pitchFamily="18" charset="0"/>
                              </a:rPr>
                              <m:t>u</m:t>
                            </m:r>
                          </m:e>
                        </m:bar>
                      </m:e>
                      <m:sub>
                        <m:r>
                          <a:rPr xmlns:a="http://schemas.openxmlformats.org/drawingml/2006/main" sz="4800" i="1">
                            <a:solidFill>
                              <a:srgbClr val="0075B9"/>
                            </a:solidFill>
                            <a:latin typeface="Cambria Math" panose="02040503050406030204" pitchFamily="18" charset="0"/>
                          </a:rPr>
                          <m:t>i</m:t>
                        </m:r>
                        <m:r>
                          <a:rPr xmlns:a="http://schemas.openxmlformats.org/drawingml/2006/main" sz="4800" i="1">
                            <a:solidFill>
                              <a:srgbClr val="0075B9"/>
                            </a:solidFill>
                            <a:latin typeface="Cambria Math" panose="02040503050406030204" pitchFamily="18" charset="0"/>
                          </a:rPr>
                          <m:t>+</m:t>
                        </m:r>
                        <m:r>
                          <a:rPr xmlns:a="http://schemas.openxmlformats.org/drawingml/2006/main" sz="4800" i="1">
                            <a:solidFill>
                              <a:srgbClr val="0075B9"/>
                            </a:solidFill>
                            <a:latin typeface="Cambria Math" panose="02040503050406030204" pitchFamily="18" charset="0"/>
                          </a:rPr>
                          <m:t>1</m:t>
                        </m:r>
                      </m:sub>
                    </m:sSub>
                  </m:oMath>
                </m:oMathPara>
              </a14:m>
              <a:endParaRPr sz="4800">
                <a:solidFill>
                  <a:srgbClr val="0076BA"/>
                </a:solidFill>
              </a:endParaRPr>
            </a:p>
          </p:txBody>
        </p:sp>
        <p:pic>
          <p:nvPicPr>
            <p:cNvPr id="694" name="Line Line" descr="Line Line"/>
            <p:cNvPicPr>
              <a:picLocks noChangeAspect="0"/>
            </p:cNvPicPr>
            <p:nvPr/>
          </p:nvPicPr>
          <p:blipFill>
            <a:blip r:embed="rId3">
              <a:extLst/>
            </a:blip>
            <a:stretch>
              <a:fillRect/>
            </a:stretch>
          </p:blipFill>
          <p:spPr>
            <a:xfrm>
              <a:off x="3491013" y="1177038"/>
              <a:ext cx="1448514" cy="76201"/>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67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4" grpId="4"/>
      <p:bldP build="whole" bldLvl="1" animBg="1" rev="0" advAuto="0" spid="696" grpId="5"/>
      <p:bldP build="whole" bldLvl="1" animBg="1" rev="0" advAuto="0" spid="673" grpId="2"/>
      <p:bldP build="whole" bldLvl="1" animBg="1" rev="0" advAuto="0" spid="673" grpId="3"/>
      <p:bldP build="whole" bldLvl="1" animBg="1" rev="0" advAuto="0" spid="672"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69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700"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701" name="Riemann Problem"/>
          <p:cNvSpPr txBox="1"/>
          <p:nvPr/>
        </p:nvSpPr>
        <p:spPr>
          <a:xfrm>
            <a:off x="1469322" y="25362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Riemann Problem</a:t>
            </a:r>
          </a:p>
        </p:txBody>
      </p:sp>
      <p:sp>
        <p:nvSpPr>
          <p:cNvPr id="70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703" name="Why is this something we even want to look at?"/>
          <p:cNvSpPr txBox="1"/>
          <p:nvPr/>
        </p:nvSpPr>
        <p:spPr>
          <a:xfrm>
            <a:off x="1206500" y="3488664"/>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Why is this something we even want to look at?</a:t>
            </a:r>
          </a:p>
        </p:txBody>
      </p:sp>
      <p:sp>
        <p:nvSpPr>
          <p:cNvPr id="704" name="We are taking a cell mass,  , (a constant at each time) and transporting it across an interface (i.e.  ) and we want to transport it according to our problem specific flux,"/>
          <p:cNvSpPr txBox="1"/>
          <p:nvPr/>
        </p:nvSpPr>
        <p:spPr>
          <a:xfrm>
            <a:off x="1206500" y="7912459"/>
            <a:ext cx="21289645" cy="22419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We are taking a cell mass, </a:t>
            </a:r>
            <a14:m>
              <m:oMath>
                <m:sSub>
                  <m:e>
                    <m:bar>
                      <m:barPr>
                        <m:ctrlPr>
                          <a:rPr xmlns:a="http://schemas.openxmlformats.org/drawingml/2006/main" sz="5200" i="1">
                            <a:solidFill>
                              <a:srgbClr val="000000"/>
                            </a:solidFill>
                            <a:latin typeface="Cambria Math" panose="02040503050406030204" pitchFamily="18" charset="0"/>
                          </a:rPr>
                        </m:ctrlPr>
                        <m:pos m:val="top"/>
                      </m:barPr>
                      <m:e>
                        <m:r>
                          <a:rPr xmlns:a="http://schemas.openxmlformats.org/drawingml/2006/main" sz="5200" i="1">
                            <a:solidFill>
                              <a:srgbClr val="000000"/>
                            </a:solidFill>
                            <a:latin typeface="Cambria Math" panose="02040503050406030204" pitchFamily="18" charset="0"/>
                          </a:rPr>
                          <m:t>u</m:t>
                        </m:r>
                      </m:e>
                    </m:bar>
                  </m:e>
                  <m:sub>
                    <m:r>
                      <a:rPr xmlns:a="http://schemas.openxmlformats.org/drawingml/2006/main" sz="5200" i="1">
                        <a:solidFill>
                          <a:srgbClr val="000000"/>
                        </a:solidFill>
                        <a:latin typeface="Cambria Math" panose="02040503050406030204" pitchFamily="18" charset="0"/>
                      </a:rPr>
                      <m:t>i</m:t>
                    </m:r>
                  </m:sub>
                </m:sSub>
              </m:oMath>
            </a14:m>
            <a:r>
              <a:t>, (a constant at each time) and transporting it across an interface (i.e. </a:t>
            </a:r>
            <a14:m>
              <m:oMath>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oMath>
            </a14:m>
            <a:r>
              <a:t>) and we want to transport it according to our problem specific flux,  </a:t>
            </a:r>
            <a14:m>
              <m:oMath>
                <m:r>
                  <a:rPr xmlns:a="http://schemas.openxmlformats.org/drawingml/2006/main" sz="5200" i="1">
                    <a:solidFill>
                      <a:srgbClr val="000000"/>
                    </a:solidFill>
                    <a:latin typeface="Cambria Math" panose="02040503050406030204" pitchFamily="18" charset="0"/>
                  </a:rPr>
                  <m:t>f</m:t>
                </m:r>
              </m:oMath>
            </a14:m>
          </a:p>
        </p:txBody>
      </p:sp>
      <p:sp>
        <p:nvSpPr>
          <p:cNvPr id="705" name="Solving this Riemann problem and evaluating its solution at the interface is actually exactly what we want"/>
          <p:cNvSpPr txBox="1"/>
          <p:nvPr/>
        </p:nvSpPr>
        <p:spPr>
          <a:xfrm>
            <a:off x="1206500" y="10106353"/>
            <a:ext cx="21289645"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Solving this Riemann problem and evaluating its solution at the interface is actually exactly what we want</a:t>
            </a:r>
          </a:p>
        </p:txBody>
      </p:sp>
      <p:sp>
        <p:nvSpPr>
          <p:cNvPr id="706" name="Equation"/>
          <p:cNvSpPr txBox="1"/>
          <p:nvPr/>
        </p:nvSpPr>
        <p:spPr>
          <a:xfrm>
            <a:off x="2392600" y="5688963"/>
            <a:ext cx="3641843" cy="57047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707" name="Equation"/>
          <p:cNvSpPr txBox="1"/>
          <p:nvPr/>
        </p:nvSpPr>
        <p:spPr>
          <a:xfrm>
            <a:off x="7023334" y="5224391"/>
            <a:ext cx="6814758" cy="149961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eqArr>
                    <m:eqArrPr>
                      <m:ctrlPr>
                        <a:rPr xmlns:a="http://schemas.openxmlformats.org/drawingml/2006/main" sz="4800" i="1">
                          <a:solidFill>
                            <a:srgbClr val="000000"/>
                          </a:solidFill>
                          <a:latin typeface="Cambria Math" panose="02040503050406030204" pitchFamily="18" charset="0"/>
                        </a:rPr>
                      </m:ctrlPr>
                    </m:eqArrPr>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&lt;</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e>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&gt;</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e>
                  </m:eqArr>
                </m:oMath>
              </m:oMathPara>
            </a14:m>
            <a:endParaRPr sz="4800"/>
          </a:p>
        </p:txBody>
      </p:sp>
      <p:grpSp>
        <p:nvGrpSpPr>
          <p:cNvPr id="729" name="Group"/>
          <p:cNvGrpSpPr/>
          <p:nvPr/>
        </p:nvGrpSpPr>
        <p:grpSpPr>
          <a:xfrm>
            <a:off x="15335268" y="3808793"/>
            <a:ext cx="8276653" cy="3251803"/>
            <a:chOff x="153888" y="0"/>
            <a:chExt cx="8276652" cy="3251802"/>
          </a:xfrm>
        </p:grpSpPr>
        <p:grpSp>
          <p:nvGrpSpPr>
            <p:cNvPr id="722" name="Group"/>
            <p:cNvGrpSpPr/>
            <p:nvPr/>
          </p:nvGrpSpPr>
          <p:grpSpPr>
            <a:xfrm>
              <a:off x="236419" y="513757"/>
              <a:ext cx="8194122" cy="2738046"/>
              <a:chOff x="236419" y="0"/>
              <a:chExt cx="8194121" cy="2738044"/>
            </a:xfrm>
          </p:grpSpPr>
          <p:grpSp>
            <p:nvGrpSpPr>
              <p:cNvPr id="720" name="Group"/>
              <p:cNvGrpSpPr/>
              <p:nvPr/>
            </p:nvGrpSpPr>
            <p:grpSpPr>
              <a:xfrm>
                <a:off x="236419" y="584103"/>
                <a:ext cx="8194122" cy="2153942"/>
                <a:chOff x="236419" y="0"/>
                <a:chExt cx="8194121" cy="2153940"/>
              </a:xfrm>
            </p:grpSpPr>
            <p:sp>
              <p:nvSpPr>
                <p:cNvPr id="708" name="Cell i"/>
                <p:cNvSpPr/>
                <p:nvPr/>
              </p:nvSpPr>
              <p:spPr>
                <a:xfrm>
                  <a:off x="706319" y="2141240"/>
                  <a:ext cx="517152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a:latin typeface="Calibri"/>
                      <a:ea typeface="Calibri"/>
                      <a:cs typeface="Calibri"/>
                      <a:sym typeface="Calibri"/>
                    </a:defRPr>
                  </a:lvl1pPr>
                </a:lstStyle>
                <a:p>
                  <a:pPr/>
                  <a:r>
                    <a:t>Cell i</a:t>
                  </a:r>
                </a:p>
              </p:txBody>
            </p:sp>
            <p:sp>
              <p:nvSpPr>
                <p:cNvPr id="709" name="Line"/>
                <p:cNvSpPr/>
                <p:nvPr/>
              </p:nvSpPr>
              <p:spPr>
                <a:xfrm>
                  <a:off x="236419" y="787686"/>
                  <a:ext cx="517152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710" name="Line"/>
                <p:cNvSpPr/>
                <p:nvPr/>
              </p:nvSpPr>
              <p:spPr>
                <a:xfrm flipV="1">
                  <a:off x="261818" y="499306"/>
                  <a:ext cx="1" cy="5767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711" name="Line"/>
                <p:cNvSpPr/>
                <p:nvPr/>
              </p:nvSpPr>
              <p:spPr>
                <a:xfrm flipV="1">
                  <a:off x="5418018" y="499306"/>
                  <a:ext cx="1" cy="5767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712" name="Line"/>
                <p:cNvSpPr/>
                <p:nvPr/>
              </p:nvSpPr>
              <p:spPr>
                <a:xfrm flipV="1">
                  <a:off x="2822179" y="0"/>
                  <a:ext cx="1" cy="16386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713" name="Cell i+1"/>
                <p:cNvSpPr/>
                <p:nvPr/>
              </p:nvSpPr>
              <p:spPr>
                <a:xfrm>
                  <a:off x="3259019" y="2153940"/>
                  <a:ext cx="517152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a:latin typeface="Calibri"/>
                      <a:ea typeface="Calibri"/>
                      <a:cs typeface="Calibri"/>
                      <a:sym typeface="Calibri"/>
                    </a:defRPr>
                  </a:lvl1pPr>
                </a:lstStyle>
                <a:p>
                  <a:pPr/>
                  <a:r>
                    <a:t>Cell i+1</a:t>
                  </a:r>
                </a:p>
              </p:txBody>
            </p:sp>
            <p:sp>
              <p:nvSpPr>
                <p:cNvPr id="714" name="Oval"/>
                <p:cNvSpPr/>
                <p:nvPr/>
              </p:nvSpPr>
              <p:spPr>
                <a:xfrm>
                  <a:off x="1422937" y="657610"/>
                  <a:ext cx="238126" cy="260153"/>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5" name="Oval"/>
                <p:cNvSpPr/>
                <p:nvPr/>
              </p:nvSpPr>
              <p:spPr>
                <a:xfrm>
                  <a:off x="4001037" y="682257"/>
                  <a:ext cx="238126" cy="260153"/>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6" name="{"/>
                <p:cNvSpPr/>
                <p:nvPr/>
              </p:nvSpPr>
              <p:spPr>
                <a:xfrm rot="16266085">
                  <a:off x="954803" y="1426235"/>
                  <a:ext cx="685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6700"/>
                  </a:lvl1pPr>
                </a:lstStyle>
                <a:p>
                  <a:pPr/>
                  <a:r>
                    <a:t>{</a:t>
                  </a:r>
                </a:p>
              </p:txBody>
            </p:sp>
            <p:sp>
              <p:nvSpPr>
                <p:cNvPr id="717" name="{"/>
                <p:cNvSpPr/>
                <p:nvPr/>
              </p:nvSpPr>
              <p:spPr>
                <a:xfrm rot="16266085">
                  <a:off x="3555863" y="1475530"/>
                  <a:ext cx="685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6700"/>
                  </a:lvl1pPr>
                </a:lstStyle>
                <a:p>
                  <a:pPr/>
                  <a:r>
                    <a:t>{</a:t>
                  </a:r>
                </a:p>
              </p:txBody>
            </p:sp>
            <p:sp>
              <p:nvSpPr>
                <p:cNvPr id="718" name="Equation"/>
                <p:cNvSpPr txBox="1"/>
                <p:nvPr/>
              </p:nvSpPr>
              <p:spPr>
                <a:xfrm>
                  <a:off x="1352016" y="281049"/>
                  <a:ext cx="379968" cy="425996"/>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sub>
                        </m:sSub>
                      </m:oMath>
                    </m:oMathPara>
                  </a14:m>
                  <a:endParaRPr sz="4800"/>
                </a:p>
              </p:txBody>
            </p:sp>
            <p:sp>
              <p:nvSpPr>
                <p:cNvPr id="719" name="Equation"/>
                <p:cNvSpPr txBox="1"/>
                <p:nvPr/>
              </p:nvSpPr>
              <p:spPr>
                <a:xfrm>
                  <a:off x="3912376" y="280765"/>
                  <a:ext cx="853036" cy="438980"/>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oMath>
                    </m:oMathPara>
                  </a14:m>
                  <a:endParaRPr sz="4800"/>
                </a:p>
              </p:txBody>
            </p:sp>
          </p:grpSp>
          <p:sp>
            <p:nvSpPr>
              <p:cNvPr id="721" name="Equation"/>
              <p:cNvSpPr txBox="1"/>
              <p:nvPr/>
            </p:nvSpPr>
            <p:spPr>
              <a:xfrm>
                <a:off x="2321229" y="0"/>
                <a:ext cx="1224392" cy="438980"/>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oMath>
                  </m:oMathPara>
                </a14:m>
                <a:endParaRPr sz="4800"/>
              </a:p>
            </p:txBody>
          </p:sp>
        </p:grpSp>
        <p:sp>
          <p:nvSpPr>
            <p:cNvPr id="723" name="Equation"/>
            <p:cNvSpPr txBox="1"/>
            <p:nvPr/>
          </p:nvSpPr>
          <p:spPr>
            <a:xfrm>
              <a:off x="153888" y="0"/>
              <a:ext cx="419064" cy="523531"/>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bar>
                          <m:barPr>
                            <m:ctrlPr>
                              <a:rPr xmlns:a="http://schemas.openxmlformats.org/drawingml/2006/main" sz="4800" i="1">
                                <a:solidFill>
                                  <a:srgbClr val="ED220B"/>
                                </a:solidFill>
                                <a:latin typeface="Cambria Math" panose="02040503050406030204" pitchFamily="18" charset="0"/>
                              </a:rPr>
                            </m:ctrlPr>
                            <m:pos m:val="top"/>
                          </m:barPr>
                          <m:e>
                            <m:r>
                              <a:rPr xmlns:a="http://schemas.openxmlformats.org/drawingml/2006/main" sz="4800" i="1">
                                <a:solidFill>
                                  <a:srgbClr val="ED220B"/>
                                </a:solidFill>
                                <a:latin typeface="Cambria Math" panose="02040503050406030204" pitchFamily="18" charset="0"/>
                              </a:rPr>
                              <m:t>u</m:t>
                            </m:r>
                          </m:e>
                        </m:bar>
                      </m:e>
                      <m:sub>
                        <m:r>
                          <a:rPr xmlns:a="http://schemas.openxmlformats.org/drawingml/2006/main" sz="4800" i="1">
                            <a:solidFill>
                              <a:srgbClr val="ED220B"/>
                            </a:solidFill>
                            <a:latin typeface="Cambria Math" panose="02040503050406030204" pitchFamily="18" charset="0"/>
                          </a:rPr>
                          <m:t>i</m:t>
                        </m:r>
                      </m:sub>
                    </m:sSub>
                  </m:oMath>
                </m:oMathPara>
              </a14:m>
              <a:endParaRPr sz="4800">
                <a:solidFill>
                  <a:srgbClr val="EE220C"/>
                </a:solidFill>
              </a:endParaRPr>
            </a:p>
          </p:txBody>
        </p:sp>
        <p:pic>
          <p:nvPicPr>
            <p:cNvPr id="724" name="Line Line" descr="Line Line"/>
            <p:cNvPicPr>
              <a:picLocks noChangeAspect="0"/>
            </p:cNvPicPr>
            <p:nvPr/>
          </p:nvPicPr>
          <p:blipFill>
            <a:blip r:embed="rId2">
              <a:extLst/>
            </a:blip>
            <a:stretch>
              <a:fillRect/>
            </a:stretch>
          </p:blipFill>
          <p:spPr>
            <a:xfrm>
              <a:off x="705963" y="513757"/>
              <a:ext cx="1448514" cy="76201"/>
            </a:xfrm>
            <a:prstGeom prst="rect">
              <a:avLst/>
            </a:prstGeom>
            <a:effectLst/>
          </p:spPr>
        </p:pic>
        <p:sp>
          <p:nvSpPr>
            <p:cNvPr id="726" name="Equation"/>
            <p:cNvSpPr txBox="1"/>
            <p:nvPr/>
          </p:nvSpPr>
          <p:spPr>
            <a:xfrm>
              <a:off x="5276753" y="807180"/>
              <a:ext cx="892133" cy="536517"/>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bar>
                          <m:barPr>
                            <m:ctrlPr>
                              <a:rPr xmlns:a="http://schemas.openxmlformats.org/drawingml/2006/main" sz="4800" i="1">
                                <a:solidFill>
                                  <a:srgbClr val="0075B9"/>
                                </a:solidFill>
                                <a:latin typeface="Cambria Math" panose="02040503050406030204" pitchFamily="18" charset="0"/>
                              </a:rPr>
                            </m:ctrlPr>
                            <m:pos m:val="top"/>
                          </m:barPr>
                          <m:e>
                            <m:r>
                              <a:rPr xmlns:a="http://schemas.openxmlformats.org/drawingml/2006/main" sz="4800" i="1">
                                <a:solidFill>
                                  <a:srgbClr val="0075B9"/>
                                </a:solidFill>
                                <a:latin typeface="Cambria Math" panose="02040503050406030204" pitchFamily="18" charset="0"/>
                              </a:rPr>
                              <m:t>u</m:t>
                            </m:r>
                          </m:e>
                        </m:bar>
                      </m:e>
                      <m:sub>
                        <m:r>
                          <a:rPr xmlns:a="http://schemas.openxmlformats.org/drawingml/2006/main" sz="4800" i="1">
                            <a:solidFill>
                              <a:srgbClr val="0075B9"/>
                            </a:solidFill>
                            <a:latin typeface="Cambria Math" panose="02040503050406030204" pitchFamily="18" charset="0"/>
                          </a:rPr>
                          <m:t>i</m:t>
                        </m:r>
                        <m:r>
                          <a:rPr xmlns:a="http://schemas.openxmlformats.org/drawingml/2006/main" sz="4800" i="1">
                            <a:solidFill>
                              <a:srgbClr val="0075B9"/>
                            </a:solidFill>
                            <a:latin typeface="Cambria Math" panose="02040503050406030204" pitchFamily="18" charset="0"/>
                          </a:rPr>
                          <m:t>+</m:t>
                        </m:r>
                        <m:r>
                          <a:rPr xmlns:a="http://schemas.openxmlformats.org/drawingml/2006/main" sz="4800" i="1">
                            <a:solidFill>
                              <a:srgbClr val="0075B9"/>
                            </a:solidFill>
                            <a:latin typeface="Cambria Math" panose="02040503050406030204" pitchFamily="18" charset="0"/>
                          </a:rPr>
                          <m:t>1</m:t>
                        </m:r>
                      </m:sub>
                    </m:sSub>
                  </m:oMath>
                </m:oMathPara>
              </a14:m>
              <a:endParaRPr sz="4800">
                <a:solidFill>
                  <a:srgbClr val="0076BA"/>
                </a:solidFill>
              </a:endParaRPr>
            </a:p>
          </p:txBody>
        </p:sp>
        <p:pic>
          <p:nvPicPr>
            <p:cNvPr id="727" name="Line Line" descr="Line Line"/>
            <p:cNvPicPr>
              <a:picLocks noChangeAspect="0"/>
            </p:cNvPicPr>
            <p:nvPr/>
          </p:nvPicPr>
          <p:blipFill>
            <a:blip r:embed="rId3">
              <a:extLst/>
            </a:blip>
            <a:stretch>
              <a:fillRect/>
            </a:stretch>
          </p:blipFill>
          <p:spPr>
            <a:xfrm>
              <a:off x="3491013" y="1177038"/>
              <a:ext cx="1448514" cy="76201"/>
            </a:xfrm>
            <a:prstGeom prst="rect">
              <a:avLst/>
            </a:prstGeom>
            <a:effectLst/>
          </p:spPr>
        </p:pic>
      </p:grpSp>
      <p:sp>
        <p:nvSpPr>
          <p:cNvPr id="730" name="Note: We are using a piecewise constant reconstruction of    (so just first order accuracy here)"/>
          <p:cNvSpPr txBox="1"/>
          <p:nvPr/>
        </p:nvSpPr>
        <p:spPr>
          <a:xfrm>
            <a:off x="1206500" y="11587728"/>
            <a:ext cx="21289645" cy="1380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Note: We are using a piecewise constant reconstruction of </a:t>
            </a:r>
            <a14:m>
              <m:oMath>
                <m:r>
                  <a:rPr xmlns:a="http://schemas.openxmlformats.org/drawingml/2006/main" sz="5200" i="1">
                    <a:solidFill>
                      <a:srgbClr val="000000"/>
                    </a:solidFill>
                    <a:latin typeface="Cambria Math" panose="02040503050406030204" pitchFamily="18" charset="0"/>
                  </a:rPr>
                  <m:t>u</m:t>
                </m:r>
              </m:oMath>
            </a14:m>
            <a:r>
              <a:t>  (so just first order accuracy here)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0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07"/>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7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704"/>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70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7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4" grpId="5"/>
      <p:bldP build="whole" bldLvl="1" animBg="1" rev="0" advAuto="0" spid="705" grpId="6"/>
      <p:bldP build="whole" bldLvl="1" animBg="1" rev="0" advAuto="0" spid="729" grpId="4"/>
      <p:bldP build="whole" bldLvl="1" animBg="1" rev="0" advAuto="0" spid="730" grpId="7"/>
      <p:bldP build="whole" bldLvl="1" animBg="1" rev="0" advAuto="0" spid="707" grpId="3"/>
      <p:bldP build="whole" bldLvl="1" animBg="1" rev="0" advAuto="0" spid="706" grpId="2"/>
      <p:bldP build="whole" bldLvl="1" animBg="1" rev="0" advAuto="0" spid="703"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733"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734"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735" name="First order Godunov Scheme Recap"/>
          <p:cNvSpPr txBox="1"/>
          <p:nvPr/>
        </p:nvSpPr>
        <p:spPr>
          <a:xfrm>
            <a:off x="1469322" y="25362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First order Godunov Scheme Recap</a:t>
            </a:r>
          </a:p>
        </p:txBody>
      </p:sp>
      <p:sp>
        <p:nvSpPr>
          <p:cNvPr id="736"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737" name="Equation"/>
          <p:cNvSpPr txBox="1"/>
          <p:nvPr/>
        </p:nvSpPr>
        <p:spPr>
          <a:xfrm>
            <a:off x="7694182" y="3762945"/>
            <a:ext cx="7882481" cy="130576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738" name="Need to evaluate numerical fluxes with point wise (interface) values,"/>
          <p:cNvSpPr txBox="1"/>
          <p:nvPr/>
        </p:nvSpPr>
        <p:spPr>
          <a:xfrm>
            <a:off x="1547177" y="5499523"/>
            <a:ext cx="21289646" cy="879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Need to evaluate numerical fluxes with point wise (interface) values,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up>
                    <m:r>
                      <a:rPr xmlns:a="http://schemas.openxmlformats.org/drawingml/2006/main" sz="5200" i="1">
                        <a:solidFill>
                          <a:srgbClr val="000000"/>
                        </a:solidFill>
                        <a:latin typeface="Cambria Math" panose="02040503050406030204" pitchFamily="18" charset="0"/>
                      </a:rPr>
                      <m:t>-</m:t>
                    </m:r>
                  </m:sup>
                </m:sSub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oMath>
            </a14:m>
          </a:p>
        </p:txBody>
      </p:sp>
      <p:sp>
        <p:nvSpPr>
          <p:cNvPr id="739" name="1. Reconstruct   using cell averages,"/>
          <p:cNvSpPr txBox="1"/>
          <p:nvPr/>
        </p:nvSpPr>
        <p:spPr>
          <a:xfrm>
            <a:off x="2582617" y="6609383"/>
            <a:ext cx="18659966" cy="9265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1. Reconstruct </a:t>
            </a:r>
            <a14:m>
              <m:oMath>
                <m:sSubSup>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i</m:t>
                    </m:r>
                  </m:sub>
                  <m:sup>
                    <m:r>
                      <a:rPr xmlns:a="http://schemas.openxmlformats.org/drawingml/2006/main" sz="5200" i="1">
                        <a:solidFill>
                          <a:srgbClr val="000000"/>
                        </a:solidFill>
                        <a:latin typeface="Cambria Math" panose="02040503050406030204" pitchFamily="18" charset="0"/>
                      </a:rPr>
                      <m:t>n</m:t>
                    </m:r>
                  </m:sup>
                </m:sSubSup>
                <m:r>
                  <a:rPr xmlns:a="http://schemas.openxmlformats.org/drawingml/2006/main" sz="5200" i="1">
                    <a:solidFill>
                      <a:srgbClr val="000000"/>
                    </a:solidFill>
                    <a:latin typeface="Cambria Math" panose="02040503050406030204" pitchFamily="18" charset="0"/>
                  </a:rPr>
                  <m:t>,</m:t>
                </m:r>
                <m:sSubSup>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sub>
                  <m:sup>
                    <m:r>
                      <a:rPr xmlns:a="http://schemas.openxmlformats.org/drawingml/2006/main" sz="5200" i="1">
                        <a:solidFill>
                          <a:srgbClr val="000000"/>
                        </a:solidFill>
                        <a:latin typeface="Cambria Math" panose="02040503050406030204" pitchFamily="18" charset="0"/>
                      </a:rPr>
                      <m:t>n</m:t>
                    </m:r>
                  </m:sup>
                </m:sSubSup>
              </m:oMath>
            </a14:m>
            <a:r>
              <a:t> using cell averages, </a:t>
            </a:r>
            <a14:m>
              <m:oMath>
                <m:sSub>
                  <m:e>
                    <m:bar>
                      <m:barPr>
                        <m:ctrlPr>
                          <a:rPr xmlns:a="http://schemas.openxmlformats.org/drawingml/2006/main" sz="5200" i="1">
                            <a:solidFill>
                              <a:srgbClr val="000000"/>
                            </a:solidFill>
                            <a:latin typeface="Cambria Math" panose="02040503050406030204" pitchFamily="18" charset="0"/>
                          </a:rPr>
                        </m:ctrlPr>
                        <m:pos m:val="top"/>
                      </m:barPr>
                      <m:e>
                        <m:r>
                          <a:rPr xmlns:a="http://schemas.openxmlformats.org/drawingml/2006/main" sz="5200" i="1">
                            <a:solidFill>
                              <a:srgbClr val="000000"/>
                            </a:solidFill>
                            <a:latin typeface="Cambria Math" panose="02040503050406030204" pitchFamily="18" charset="0"/>
                          </a:rPr>
                          <m:t>u</m:t>
                        </m:r>
                      </m:e>
                    </m:bar>
                  </m:e>
                  <m:sub>
                    <m:r>
                      <a:rPr xmlns:a="http://schemas.openxmlformats.org/drawingml/2006/main" sz="5200" i="1">
                        <a:solidFill>
                          <a:srgbClr val="000000"/>
                        </a:solidFill>
                        <a:latin typeface="Cambria Math" panose="02040503050406030204" pitchFamily="18" charset="0"/>
                      </a:rPr>
                      <m:t>i</m:t>
                    </m:r>
                  </m:sub>
                </m:sSub>
              </m:oMath>
            </a14:m>
            <a:r>
              <a:t> </a:t>
            </a:r>
          </a:p>
        </p:txBody>
      </p:sp>
      <p:sp>
        <p:nvSpPr>
          <p:cNvPr id="740" name="2. We solve our Riemann problem an get back a (piecewise) function,"/>
          <p:cNvSpPr txBox="1"/>
          <p:nvPr/>
        </p:nvSpPr>
        <p:spPr>
          <a:xfrm>
            <a:off x="2784162" y="7909042"/>
            <a:ext cx="18659966" cy="7629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2. We solve our Riemann problem an get back a (piecewise) function, </a:t>
            </a:r>
            <a14:m>
              <m:oMath>
                <m:r>
                  <a:rPr xmlns:a="http://schemas.openxmlformats.org/drawingml/2006/main" sz="5200" i="1">
                    <a:solidFill>
                      <a:srgbClr val="000000"/>
                    </a:solidFill>
                    <a:latin typeface="Cambria Math" panose="02040503050406030204" pitchFamily="18" charset="0"/>
                  </a:rPr>
                  <m:t>u</m:t>
                </m:r>
              </m:oMath>
            </a14:m>
          </a:p>
        </p:txBody>
      </p:sp>
      <p:sp>
        <p:nvSpPr>
          <p:cNvPr id="741" name="3. Evaluate this Riemann problem solution at the interface,"/>
          <p:cNvSpPr txBox="1"/>
          <p:nvPr/>
        </p:nvSpPr>
        <p:spPr>
          <a:xfrm>
            <a:off x="2582617" y="9302961"/>
            <a:ext cx="18846497" cy="879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3. Evaluate this Riemann problem solution at the interface, </a:t>
            </a:r>
            <a14:m>
              <m:oMath>
                <m:sSup>
                  <m:e>
                    <m:r>
                      <a:rPr xmlns:a="http://schemas.openxmlformats.org/drawingml/2006/main" sz="5200" i="1">
                        <a:solidFill>
                          <a:srgbClr val="000000"/>
                        </a:solidFill>
                        <a:latin typeface="Cambria Math" panose="02040503050406030204" pitchFamily="18" charset="0"/>
                      </a:rPr>
                      <m:t>u</m:t>
                    </m:r>
                  </m:e>
                  <m:sup>
                    <m:r>
                      <a:rPr xmlns:a="http://schemas.openxmlformats.org/drawingml/2006/main" sz="5200" i="1">
                        <a:solidFill>
                          <a:srgbClr val="000000"/>
                        </a:solidFill>
                        <a:latin typeface="Cambria Math" panose="02040503050406030204" pitchFamily="18" charset="0"/>
                      </a:rPr>
                      <m:t>*</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oMath>
            </a14:m>
          </a:p>
        </p:txBody>
      </p:sp>
      <p:sp>
        <p:nvSpPr>
          <p:cNvPr id="742" name="4. Plug interface value into flux,"/>
          <p:cNvSpPr txBox="1"/>
          <p:nvPr/>
        </p:nvSpPr>
        <p:spPr>
          <a:xfrm>
            <a:off x="2582617" y="10813160"/>
            <a:ext cx="18659966" cy="87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4. Plug interface value into flux,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sSup>
                  <m:e>
                    <m:r>
                      <a:rPr xmlns:a="http://schemas.openxmlformats.org/drawingml/2006/main" sz="5200" i="1">
                        <a:solidFill>
                          <a:srgbClr val="000000"/>
                        </a:solidFill>
                        <a:latin typeface="Cambria Math" panose="02040503050406030204" pitchFamily="18" charset="0"/>
                      </a:rPr>
                      <m:t>u</m:t>
                    </m:r>
                  </m:e>
                  <m:sup>
                    <m:r>
                      <a:rPr xmlns:a="http://schemas.openxmlformats.org/drawingml/2006/main" sz="5200" i="1">
                        <a:solidFill>
                          <a:srgbClr val="000000"/>
                        </a:solidFill>
                        <a:latin typeface="Cambria Math" panose="02040503050406030204" pitchFamily="18" charset="0"/>
                      </a:rPr>
                      <m:t>*</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oMath>
            </a14: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3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3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74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7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7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2" grpId="6"/>
      <p:bldP build="whole" bldLvl="1" animBg="1" rev="0" advAuto="0" spid="738" grpId="2"/>
      <p:bldP build="whole" bldLvl="1" animBg="1" rev="0" advAuto="0" spid="740" grpId="4"/>
      <p:bldP build="whole" bldLvl="1" animBg="1" rev="0" advAuto="0" spid="737" grpId="1"/>
      <p:bldP build="whole" bldLvl="1" animBg="1" rev="0" advAuto="0" spid="739" grpId="3"/>
      <p:bldP build="whole" bldLvl="1" animBg="1" rev="0" advAuto="0" spid="741" grpId="5"/>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745"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746"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747" name="Solving the Riemann Problem for Linear Advection"/>
          <p:cNvSpPr txBox="1"/>
          <p:nvPr/>
        </p:nvSpPr>
        <p:spPr>
          <a:xfrm>
            <a:off x="1469322" y="25362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Solving the Riemann Problem for Linear Advection</a:t>
            </a:r>
          </a:p>
        </p:txBody>
      </p:sp>
      <p:sp>
        <p:nvSpPr>
          <p:cNvPr id="748"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749" name="Equation"/>
          <p:cNvSpPr txBox="1"/>
          <p:nvPr/>
        </p:nvSpPr>
        <p:spPr>
          <a:xfrm>
            <a:off x="11032026" y="3767169"/>
            <a:ext cx="1881858" cy="42599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x</m:t>
                      </m:r>
                    </m:sub>
                  </m:sSub>
                </m:oMath>
              </m:oMathPara>
            </a14:m>
            <a:endParaRPr sz="4800"/>
          </a:p>
        </p:txBody>
      </p:sp>
      <p:sp>
        <p:nvSpPr>
          <p:cNvPr id="750" name="Equation"/>
          <p:cNvSpPr txBox="1"/>
          <p:nvPr/>
        </p:nvSpPr>
        <p:spPr>
          <a:xfrm>
            <a:off x="8434389" y="4628203"/>
            <a:ext cx="6329163" cy="149961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eqArr>
                    <m:eqArrPr>
                      <m:ctrlPr>
                        <a:rPr xmlns:a="http://schemas.openxmlformats.org/drawingml/2006/main" sz="4800" i="1">
                          <a:solidFill>
                            <a:srgbClr val="000000"/>
                          </a:solidFill>
                          <a:latin typeface="Cambria Math" panose="02040503050406030204" pitchFamily="18" charset="0"/>
                        </a:rPr>
                      </m:ctrlPr>
                    </m:eqArrPr>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&lt;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&gt;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qArr>
                </m:oMath>
              </m:oMathPara>
            </a14:m>
            <a:endParaRPr sz="4800"/>
          </a:p>
        </p:txBody>
      </p:sp>
      <p:sp>
        <p:nvSpPr>
          <p:cNvPr id="751" name="Assume"/>
          <p:cNvSpPr txBox="1"/>
          <p:nvPr/>
        </p:nvSpPr>
        <p:spPr>
          <a:xfrm>
            <a:off x="15401286" y="3586655"/>
            <a:ext cx="3753128" cy="7870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Assume </a:t>
            </a:r>
            <a14:m>
              <m:oMath>
                <m:r>
                  <a:rPr xmlns:a="http://schemas.openxmlformats.org/drawingml/2006/main" sz="5200" i="1">
                    <a:solidFill>
                      <a:srgbClr val="000000"/>
                    </a:solidFill>
                    <a:latin typeface="Cambria Math" panose="02040503050406030204" pitchFamily="18" charset="0"/>
                  </a:rPr>
                  <m:t>v</m:t>
                </m:r>
                <m:r>
                  <a:rPr xmlns:a="http://schemas.openxmlformats.org/drawingml/2006/main" sz="5200" i="1">
                    <a:solidFill>
                      <a:srgbClr val="000000"/>
                    </a:solidFill>
                    <a:latin typeface="Cambria Math" panose="02040503050406030204" pitchFamily="18" charset="0"/>
                  </a:rPr>
                  <m:t>&gt;</m:t>
                </m:r>
                <m:r>
                  <a:rPr xmlns:a="http://schemas.openxmlformats.org/drawingml/2006/main" sz="5200" i="1">
                    <a:solidFill>
                      <a:srgbClr val="000000"/>
                    </a:solidFill>
                    <a:latin typeface="Cambria Math" panose="02040503050406030204" pitchFamily="18" charset="0"/>
                  </a:rPr>
                  <m:t>0</m:t>
                </m:r>
              </m:oMath>
            </a14:m>
          </a:p>
        </p:txBody>
      </p:sp>
      <p:sp>
        <p:nvSpPr>
          <p:cNvPr id="752" name="Solve via characteristics:"/>
          <p:cNvSpPr txBox="1"/>
          <p:nvPr/>
        </p:nvSpPr>
        <p:spPr>
          <a:xfrm>
            <a:off x="1155700" y="7147520"/>
            <a:ext cx="65321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Solve via characteristics: </a:t>
            </a:r>
          </a:p>
        </p:txBody>
      </p:sp>
      <p:sp>
        <p:nvSpPr>
          <p:cNvPr id="753" name="Equation"/>
          <p:cNvSpPr txBox="1"/>
          <p:nvPr/>
        </p:nvSpPr>
        <p:spPr>
          <a:xfrm>
            <a:off x="7898865" y="6850074"/>
            <a:ext cx="6046271" cy="13112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x</m:t>
                      </m:r>
                    </m:num>
                    <m:den>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t</m:t>
                      </m:r>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0</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t</m:t>
                  </m:r>
                </m:oMath>
              </m:oMathPara>
            </a14:m>
            <a:endParaRPr sz="4800"/>
          </a:p>
        </p:txBody>
      </p:sp>
      <p:sp>
        <p:nvSpPr>
          <p:cNvPr id="754" name="Then  ."/>
          <p:cNvSpPr txBox="1"/>
          <p:nvPr/>
        </p:nvSpPr>
        <p:spPr>
          <a:xfrm>
            <a:off x="14536132" y="7072409"/>
            <a:ext cx="7040345" cy="8665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Then </a:t>
            </a:r>
            <a14:m>
              <m:oMath>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0</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oMath>
            </a14:m>
            <a:r>
              <a:t>.</a:t>
            </a:r>
          </a:p>
        </p:txBody>
      </p:sp>
      <p:sp>
        <p:nvSpPr>
          <p:cNvPr id="755" name="Now plug into our Riemann data (which side of the interface you’re on)"/>
          <p:cNvSpPr txBox="1"/>
          <p:nvPr/>
        </p:nvSpPr>
        <p:spPr>
          <a:xfrm>
            <a:off x="2611477" y="8883580"/>
            <a:ext cx="1872295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Now plug into our Riemann data (which side of the interface you’re on)</a:t>
            </a:r>
          </a:p>
        </p:txBody>
      </p:sp>
      <p:sp>
        <p:nvSpPr>
          <p:cNvPr id="756" name="Equation"/>
          <p:cNvSpPr txBox="1"/>
          <p:nvPr/>
        </p:nvSpPr>
        <p:spPr>
          <a:xfrm>
            <a:off x="7886934" y="10322195"/>
            <a:ext cx="7424072" cy="149961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eqArr>
                    <m:eqArrPr>
                      <m:ctrlPr>
                        <a:rPr xmlns:a="http://schemas.openxmlformats.org/drawingml/2006/main" sz="4800" i="1">
                          <a:solidFill>
                            <a:srgbClr val="000000"/>
                          </a:solidFill>
                          <a:latin typeface="Cambria Math" panose="02040503050406030204" pitchFamily="18" charset="0"/>
                        </a:rPr>
                      </m:ctrlPr>
                    </m:eqArrPr>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&lt;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&gt;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qArr>
                </m:oMath>
              </m:oMathPara>
            </a14:m>
            <a:endParaRPr sz="4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5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5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755"/>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4" grpId="3"/>
      <p:bldP build="whole" bldLvl="1" animBg="1" rev="0" advAuto="0" spid="752" grpId="1"/>
      <p:bldP build="whole" bldLvl="1" animBg="1" rev="0" advAuto="0" spid="753" grpId="2"/>
      <p:bldP build="whole" bldLvl="1" animBg="1" rev="0" advAuto="0" spid="755" grpId="4"/>
      <p:bldP build="whole" bldLvl="1" animBg="1" rev="0" advAuto="0" spid="756" grpId="5"/>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75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760"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761" name="Solving the Riemann Problem for Linear Advection"/>
          <p:cNvSpPr txBox="1"/>
          <p:nvPr/>
        </p:nvSpPr>
        <p:spPr>
          <a:xfrm>
            <a:off x="1469322" y="25362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Solving the Riemann Problem for Linear Advection</a:t>
            </a:r>
          </a:p>
        </p:txBody>
      </p:sp>
      <p:sp>
        <p:nvSpPr>
          <p:cNvPr id="76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grpSp>
        <p:nvGrpSpPr>
          <p:cNvPr id="766" name="Group"/>
          <p:cNvGrpSpPr/>
          <p:nvPr/>
        </p:nvGrpSpPr>
        <p:grpSpPr>
          <a:xfrm>
            <a:off x="800334" y="3840655"/>
            <a:ext cx="9721894" cy="2541165"/>
            <a:chOff x="0" y="192866"/>
            <a:chExt cx="9721892" cy="2541164"/>
          </a:xfrm>
        </p:grpSpPr>
        <p:sp>
          <p:nvSpPr>
            <p:cNvPr id="763" name="Equation"/>
            <p:cNvSpPr txBox="1"/>
            <p:nvPr/>
          </p:nvSpPr>
          <p:spPr>
            <a:xfrm>
              <a:off x="3119691" y="192866"/>
              <a:ext cx="2434901" cy="425995"/>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x</m:t>
                        </m:r>
                      </m:sub>
                    </m:sSub>
                  </m:oMath>
                </m:oMathPara>
              </a14:m>
              <a:endParaRPr sz="4800"/>
            </a:p>
          </p:txBody>
        </p:sp>
        <p:sp>
          <p:nvSpPr>
            <p:cNvPr id="764" name="Equation"/>
            <p:cNvSpPr txBox="1"/>
            <p:nvPr/>
          </p:nvSpPr>
          <p:spPr>
            <a:xfrm>
              <a:off x="0" y="1234414"/>
              <a:ext cx="6329162" cy="1499617"/>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eqArr>
                      <m:eqArrPr>
                        <m:ctrlPr>
                          <a:rPr xmlns:a="http://schemas.openxmlformats.org/drawingml/2006/main" sz="4800" i="1">
                            <a:solidFill>
                              <a:srgbClr val="000000"/>
                            </a:solidFill>
                            <a:latin typeface="Cambria Math" panose="02040503050406030204" pitchFamily="18" charset="0"/>
                          </a:rPr>
                        </m:ctrlPr>
                      </m:eqArrPr>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&lt;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&gt;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qArr>
                  </m:oMath>
                </m:oMathPara>
              </a14:m>
              <a:endParaRPr sz="4800"/>
            </a:p>
          </p:txBody>
        </p:sp>
        <p:sp>
          <p:nvSpPr>
            <p:cNvPr id="765" name="Text"/>
            <p:cNvSpPr/>
            <p:nvPr/>
          </p:nvSpPr>
          <p:spPr>
            <a:xfrm>
              <a:off x="5968765" y="405863"/>
              <a:ext cx="375312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a:latin typeface="Calibri"/>
                  <a:ea typeface="Calibri"/>
                  <a:cs typeface="Calibri"/>
                  <a:sym typeface="Calibri"/>
                </a:defRPr>
              </a:lvl1pPr>
            </a:lstStyle>
            <a:p>
              <a:pPr/>
              <a14:m>
                <m:oMathPara>
                  <m:oMathParaPr>
                    <m:jc m:val="left"/>
                  </m:oMathParaPr>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r>
                      <a:rPr xmlns:a="http://schemas.openxmlformats.org/drawingml/2006/main" sz="5200" i="1">
                        <a:solidFill>
                          <a:srgbClr val="000000"/>
                        </a:solidFill>
                        <a:latin typeface="Cambria Math" panose="02040503050406030204" pitchFamily="18" charset="0"/>
                      </a:rPr>
                      <m:t>&gt;</m:t>
                    </m:r>
                    <m:r>
                      <a:rPr xmlns:a="http://schemas.openxmlformats.org/drawingml/2006/main" sz="5200" i="1">
                        <a:solidFill>
                          <a:srgbClr val="000000"/>
                        </a:solidFill>
                        <a:latin typeface="Cambria Math" panose="02040503050406030204" pitchFamily="18" charset="0"/>
                      </a:rPr>
                      <m:t>0</m:t>
                    </m:r>
                    <m:r>
                      <a:rPr xmlns:a="http://schemas.openxmlformats.org/drawingml/2006/main" sz="5200" i="1">
                        <a:solidFill>
                          <a:srgbClr val="000000"/>
                        </a:solidFill>
                        <a:latin typeface="Cambria Math" panose="02040503050406030204" pitchFamily="18" charset="0"/>
                      </a:rPr>
                      <m:t>)</m:t>
                    </m:r>
                  </m:oMath>
                </m:oMathPara>
              </a14:m>
            </a:p>
          </p:txBody>
        </p:sp>
      </p:grpSp>
      <p:sp>
        <p:nvSpPr>
          <p:cNvPr id="767" name="Equation"/>
          <p:cNvSpPr txBox="1"/>
          <p:nvPr/>
        </p:nvSpPr>
        <p:spPr>
          <a:xfrm>
            <a:off x="13779735" y="4264996"/>
            <a:ext cx="7424072" cy="149961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eqArr>
                    <m:eqArrPr>
                      <m:ctrlPr>
                        <a:rPr xmlns:a="http://schemas.openxmlformats.org/drawingml/2006/main" sz="4800" i="1">
                          <a:solidFill>
                            <a:srgbClr val="000000"/>
                          </a:solidFill>
                          <a:latin typeface="Cambria Math" panose="02040503050406030204" pitchFamily="18" charset="0"/>
                        </a:rPr>
                      </m:ctrlPr>
                    </m:eqArrPr>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&lt;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&gt;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qArr>
                </m:oMath>
              </m:oMathPara>
            </a14:m>
            <a:endParaRPr sz="4800"/>
          </a:p>
        </p:txBody>
      </p:sp>
      <p:sp>
        <p:nvSpPr>
          <p:cNvPr id="768" name="Has solution:"/>
          <p:cNvSpPr txBox="1"/>
          <p:nvPr/>
        </p:nvSpPr>
        <p:spPr>
          <a:xfrm>
            <a:off x="9461500" y="4656624"/>
            <a:ext cx="3753128"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Has solution:</a:t>
            </a:r>
          </a:p>
        </p:txBody>
      </p:sp>
      <p:sp>
        <p:nvSpPr>
          <p:cNvPr id="769" name="Text"/>
          <p:cNvSpPr txBox="1"/>
          <p:nvPr/>
        </p:nvSpPr>
        <p:spPr>
          <a:xfrm>
            <a:off x="10237581" y="7003331"/>
            <a:ext cx="3753128" cy="7870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14:m>
              <m:oMathPara>
                <m:oMathParaPr>
                  <m:jc m:val="left"/>
                </m:oMathParaPr>
                <m:oMath>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r>
                    <a:rPr xmlns:a="http://schemas.openxmlformats.org/drawingml/2006/main" sz="5200" i="1">
                      <a:solidFill>
                        <a:srgbClr val="000000"/>
                      </a:solidFill>
                      <a:latin typeface="Cambria Math" panose="02040503050406030204" pitchFamily="18" charset="0"/>
                    </a:rPr>
                    <m:t>:</m:t>
                  </m:r>
                </m:oMath>
              </m:oMathPara>
            </a14:m>
          </a:p>
        </p:txBody>
      </p:sp>
      <p:sp>
        <p:nvSpPr>
          <p:cNvPr id="770" name="Text"/>
          <p:cNvSpPr txBox="1"/>
          <p:nvPr/>
        </p:nvSpPr>
        <p:spPr>
          <a:xfrm>
            <a:off x="10237581" y="6973278"/>
            <a:ext cx="3753128" cy="78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14:m>
              <m:oMathPara>
                <m:oMathParaPr>
                  <m:jc m:val="left"/>
                </m:oMathParaPr>
                <m:oMath>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oMath>
              </m:oMathPara>
            </a14:m>
          </a:p>
        </p:txBody>
      </p:sp>
      <p:grpSp>
        <p:nvGrpSpPr>
          <p:cNvPr id="785" name="Group"/>
          <p:cNvGrpSpPr/>
          <p:nvPr/>
        </p:nvGrpSpPr>
        <p:grpSpPr>
          <a:xfrm>
            <a:off x="8476032" y="9359273"/>
            <a:ext cx="10389072" cy="3172022"/>
            <a:chOff x="0" y="0"/>
            <a:chExt cx="10389071" cy="3172021"/>
          </a:xfrm>
        </p:grpSpPr>
        <p:grpSp>
          <p:nvGrpSpPr>
            <p:cNvPr id="783" name="Group"/>
            <p:cNvGrpSpPr/>
            <p:nvPr/>
          </p:nvGrpSpPr>
          <p:grpSpPr>
            <a:xfrm>
              <a:off x="0" y="393701"/>
              <a:ext cx="10389072" cy="2778321"/>
              <a:chOff x="0" y="0"/>
              <a:chExt cx="10389071" cy="2778319"/>
            </a:xfrm>
          </p:grpSpPr>
          <p:sp>
            <p:nvSpPr>
              <p:cNvPr id="771" name="Cell i"/>
              <p:cNvSpPr txBox="1"/>
              <p:nvPr/>
            </p:nvSpPr>
            <p:spPr>
              <a:xfrm>
                <a:off x="870406" y="1879889"/>
                <a:ext cx="6372938" cy="882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nSpc>
                    <a:spcPct val="80000"/>
                  </a:lnSpc>
                  <a:defRPr>
                    <a:latin typeface="Calibri"/>
                    <a:ea typeface="Calibri"/>
                    <a:cs typeface="Calibri"/>
                    <a:sym typeface="Calibri"/>
                  </a:defRPr>
                </a:lvl1pPr>
              </a:lstStyle>
              <a:p>
                <a:pPr/>
                <a:r>
                  <a:t>Cell i</a:t>
                </a:r>
              </a:p>
            </p:txBody>
          </p:sp>
          <p:sp>
            <p:nvSpPr>
              <p:cNvPr id="772" name="Line"/>
              <p:cNvSpPr/>
              <p:nvPr/>
            </p:nvSpPr>
            <p:spPr>
              <a:xfrm>
                <a:off x="291342" y="653276"/>
                <a:ext cx="637293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773" name="Line"/>
              <p:cNvSpPr/>
              <p:nvPr/>
            </p:nvSpPr>
            <p:spPr>
              <a:xfrm flipV="1">
                <a:off x="322642" y="297901"/>
                <a:ext cx="1" cy="71075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774" name="Line"/>
              <p:cNvSpPr/>
              <p:nvPr/>
            </p:nvSpPr>
            <p:spPr>
              <a:xfrm flipV="1">
                <a:off x="6676698" y="297901"/>
                <a:ext cx="1" cy="71075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775" name="Line"/>
              <p:cNvSpPr/>
              <p:nvPr/>
            </p:nvSpPr>
            <p:spPr>
              <a:xfrm flipV="1">
                <a:off x="3477811" y="-1"/>
                <a:ext cx="1" cy="170191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776" name="Cell i+1"/>
              <p:cNvSpPr txBox="1"/>
              <p:nvPr/>
            </p:nvSpPr>
            <p:spPr>
              <a:xfrm>
                <a:off x="4016134" y="1895540"/>
                <a:ext cx="6372938" cy="8827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nSpc>
                    <a:spcPct val="80000"/>
                  </a:lnSpc>
                  <a:defRPr>
                    <a:latin typeface="Calibri"/>
                    <a:ea typeface="Calibri"/>
                    <a:cs typeface="Calibri"/>
                    <a:sym typeface="Calibri"/>
                  </a:defRPr>
                </a:lvl1pPr>
              </a:lstStyle>
              <a:p>
                <a:pPr/>
                <a:r>
                  <a:t>Cell i+1</a:t>
                </a:r>
              </a:p>
            </p:txBody>
          </p:sp>
          <p:sp>
            <p:nvSpPr>
              <p:cNvPr id="777" name="Oval"/>
              <p:cNvSpPr/>
              <p:nvPr/>
            </p:nvSpPr>
            <p:spPr>
              <a:xfrm>
                <a:off x="1753505" y="492981"/>
                <a:ext cx="293446" cy="320590"/>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8" name="Oval"/>
              <p:cNvSpPr/>
              <p:nvPr/>
            </p:nvSpPr>
            <p:spPr>
              <a:xfrm>
                <a:off x="4930533" y="523355"/>
                <a:ext cx="293446" cy="320589"/>
              </a:xfrm>
              <a:prstGeom prst="ellipse">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9" name="{"/>
              <p:cNvSpPr txBox="1"/>
              <p:nvPr/>
            </p:nvSpPr>
            <p:spPr>
              <a:xfrm rot="16266085">
                <a:off x="1176617" y="-150881"/>
                <a:ext cx="844511" cy="3182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700"/>
                </a:lvl1pPr>
              </a:lstStyle>
              <a:p>
                <a:pPr/>
                <a:r>
                  <a:t>{</a:t>
                </a:r>
              </a:p>
            </p:txBody>
          </p:sp>
          <p:sp>
            <p:nvSpPr>
              <p:cNvPr id="780" name="{"/>
              <p:cNvSpPr txBox="1"/>
              <p:nvPr/>
            </p:nvSpPr>
            <p:spPr>
              <a:xfrm rot="16266085">
                <a:off x="4381939" y="-90135"/>
                <a:ext cx="844511" cy="3182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700"/>
                </a:lvl1pPr>
              </a:lstStyle>
              <a:p>
                <a:pPr/>
                <a:r>
                  <a:t>{</a:t>
                </a:r>
              </a:p>
            </p:txBody>
          </p:sp>
          <p:sp>
            <p:nvSpPr>
              <p:cNvPr id="781" name="Equation"/>
              <p:cNvSpPr txBox="1"/>
              <p:nvPr/>
            </p:nvSpPr>
            <p:spPr>
              <a:xfrm>
                <a:off x="1666108" y="93458"/>
                <a:ext cx="348304" cy="390496"/>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x</m:t>
                          </m:r>
                        </m:e>
                        <m:sub>
                          <m:r>
                            <a:rPr xmlns:a="http://schemas.openxmlformats.org/drawingml/2006/main" sz="4400" i="1">
                              <a:solidFill>
                                <a:srgbClr val="000000"/>
                              </a:solidFill>
                              <a:latin typeface="Cambria Math" panose="02040503050406030204" pitchFamily="18" charset="0"/>
                            </a:rPr>
                            <m:t>i</m:t>
                          </m:r>
                        </m:sub>
                      </m:sSub>
                    </m:oMath>
                  </m:oMathPara>
                </a14:m>
                <a:endParaRPr sz="4400"/>
              </a:p>
            </p:txBody>
          </p:sp>
          <p:sp>
            <p:nvSpPr>
              <p:cNvPr id="782" name="Equation"/>
              <p:cNvSpPr txBox="1"/>
              <p:nvPr/>
            </p:nvSpPr>
            <p:spPr>
              <a:xfrm>
                <a:off x="4821275" y="114649"/>
                <a:ext cx="710863" cy="365817"/>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000" i="1">
                              <a:solidFill>
                                <a:srgbClr val="000000"/>
                              </a:solidFill>
                              <a:latin typeface="Cambria Math" panose="02040503050406030204" pitchFamily="18" charset="0"/>
                            </a:rPr>
                            <m:t>x</m:t>
                          </m:r>
                        </m:e>
                        <m:sub>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m:t>
                          </m:r>
                        </m:sub>
                      </m:sSub>
                    </m:oMath>
                  </m:oMathPara>
                </a14:m>
                <a:endParaRPr sz="4000"/>
              </a:p>
            </p:txBody>
          </p:sp>
        </p:grpSp>
        <p:sp>
          <p:nvSpPr>
            <p:cNvPr id="784" name="Equation"/>
            <p:cNvSpPr txBox="1"/>
            <p:nvPr/>
          </p:nvSpPr>
          <p:spPr>
            <a:xfrm>
              <a:off x="3012883" y="0"/>
              <a:ext cx="1020326" cy="365816"/>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000" i="1">
                            <a:solidFill>
                              <a:srgbClr val="000000"/>
                            </a:solidFill>
                            <a:latin typeface="Cambria Math" panose="02040503050406030204" pitchFamily="18" charset="0"/>
                          </a:rPr>
                          <m:t>x</m:t>
                        </m:r>
                      </m:e>
                      <m:sub>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1</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2</m:t>
                        </m:r>
                      </m:sub>
                    </m:sSub>
                  </m:oMath>
                </m:oMathPara>
              </a14:m>
              <a:endParaRPr sz="4000"/>
            </a:p>
          </p:txBody>
        </p:sp>
      </p:grpSp>
      <p:grpSp>
        <p:nvGrpSpPr>
          <p:cNvPr id="798" name="Group"/>
          <p:cNvGrpSpPr/>
          <p:nvPr/>
        </p:nvGrpSpPr>
        <p:grpSpPr>
          <a:xfrm>
            <a:off x="5810939" y="8409713"/>
            <a:ext cx="10250259" cy="1698893"/>
            <a:chOff x="-38100" y="0"/>
            <a:chExt cx="10250257" cy="1698891"/>
          </a:xfrm>
        </p:grpSpPr>
        <p:grpSp>
          <p:nvGrpSpPr>
            <p:cNvPr id="789" name="Group"/>
            <p:cNvGrpSpPr/>
            <p:nvPr/>
          </p:nvGrpSpPr>
          <p:grpSpPr>
            <a:xfrm>
              <a:off x="-38101" y="806226"/>
              <a:ext cx="2211480" cy="892666"/>
              <a:chOff x="-38100" y="0"/>
              <a:chExt cx="2211478" cy="892664"/>
            </a:xfrm>
          </p:grpSpPr>
          <p:sp>
            <p:nvSpPr>
              <p:cNvPr id="786" name="Equation"/>
              <p:cNvSpPr txBox="1"/>
              <p:nvPr/>
            </p:nvSpPr>
            <p:spPr>
              <a:xfrm>
                <a:off x="1089474" y="0"/>
                <a:ext cx="1083905" cy="636069"/>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bar>
                            <m:barPr>
                              <m:ctrlPr>
                                <a:rPr xmlns:a="http://schemas.openxmlformats.org/drawingml/2006/main" sz="5800" i="1">
                                  <a:solidFill>
                                    <a:srgbClr val="1CB000"/>
                                  </a:solidFill>
                                  <a:latin typeface="Cambria Math" panose="02040503050406030204" pitchFamily="18" charset="0"/>
                                </a:rPr>
                              </m:ctrlPr>
                              <m:pos m:val="top"/>
                            </m:barPr>
                            <m:e>
                              <m:r>
                                <a:rPr xmlns:a="http://schemas.openxmlformats.org/drawingml/2006/main" sz="5800" i="1">
                                  <a:solidFill>
                                    <a:srgbClr val="1CB000"/>
                                  </a:solidFill>
                                  <a:latin typeface="Cambria Math" panose="02040503050406030204" pitchFamily="18" charset="0"/>
                                </a:rPr>
                                <m:t>u</m:t>
                              </m:r>
                            </m:e>
                          </m:bar>
                        </m:e>
                        <m:sub>
                          <m:r>
                            <a:rPr xmlns:a="http://schemas.openxmlformats.org/drawingml/2006/main" sz="5800" i="1">
                              <a:solidFill>
                                <a:srgbClr val="1CB000"/>
                              </a:solidFill>
                              <a:latin typeface="Cambria Math" panose="02040503050406030204" pitchFamily="18" charset="0"/>
                            </a:rPr>
                            <m:t>i</m:t>
                          </m:r>
                          <m:r>
                            <a:rPr xmlns:a="http://schemas.openxmlformats.org/drawingml/2006/main" sz="5800" i="1">
                              <a:solidFill>
                                <a:srgbClr val="1CB000"/>
                              </a:solidFill>
                              <a:latin typeface="Cambria Math" panose="02040503050406030204" pitchFamily="18" charset="0"/>
                            </a:rPr>
                            <m:t>-</m:t>
                          </m:r>
                          <m:r>
                            <a:rPr xmlns:a="http://schemas.openxmlformats.org/drawingml/2006/main" sz="5800" i="1">
                              <a:solidFill>
                                <a:srgbClr val="1CB000"/>
                              </a:solidFill>
                              <a:latin typeface="Cambria Math" panose="02040503050406030204" pitchFamily="18" charset="0"/>
                            </a:rPr>
                            <m:t>1</m:t>
                          </m:r>
                        </m:sub>
                      </m:sSub>
                    </m:oMath>
                  </m:oMathPara>
                </a14:m>
                <a:endParaRPr sz="5800">
                  <a:solidFill>
                    <a:srgbClr val="1DB100"/>
                  </a:solidFill>
                </a:endParaRPr>
              </a:p>
            </p:txBody>
          </p:sp>
          <p:pic>
            <p:nvPicPr>
              <p:cNvPr id="787" name="Line Line" descr="Line Line"/>
              <p:cNvPicPr>
                <a:picLocks noChangeAspect="0"/>
              </p:cNvPicPr>
              <p:nvPr/>
            </p:nvPicPr>
            <p:blipFill>
              <a:blip r:embed="rId2">
                <a:extLst/>
              </a:blip>
              <a:stretch>
                <a:fillRect/>
              </a:stretch>
            </p:blipFill>
            <p:spPr>
              <a:xfrm>
                <a:off x="-38100" y="816464"/>
                <a:ext cx="1726004" cy="76201"/>
              </a:xfrm>
              <a:prstGeom prst="rect">
                <a:avLst/>
              </a:prstGeom>
              <a:effectLst/>
            </p:spPr>
          </p:pic>
        </p:grpSp>
        <p:grpSp>
          <p:nvGrpSpPr>
            <p:cNvPr id="793" name="Group"/>
            <p:cNvGrpSpPr/>
            <p:nvPr/>
          </p:nvGrpSpPr>
          <p:grpSpPr>
            <a:xfrm>
              <a:off x="7188559" y="911756"/>
              <a:ext cx="3023599" cy="643507"/>
              <a:chOff x="-38100" y="0"/>
              <a:chExt cx="3023597" cy="643506"/>
            </a:xfrm>
          </p:grpSpPr>
          <p:sp>
            <p:nvSpPr>
              <p:cNvPr id="790" name="Equation"/>
              <p:cNvSpPr txBox="1"/>
              <p:nvPr/>
            </p:nvSpPr>
            <p:spPr>
              <a:xfrm>
                <a:off x="1888919" y="0"/>
                <a:ext cx="1096579" cy="643507"/>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bar>
                            <m:barPr>
                              <m:ctrlPr>
                                <a:rPr xmlns:a="http://schemas.openxmlformats.org/drawingml/2006/main" sz="5900" i="1">
                                  <a:solidFill>
                                    <a:srgbClr val="0075B9"/>
                                  </a:solidFill>
                                  <a:latin typeface="Cambria Math" panose="02040503050406030204" pitchFamily="18" charset="0"/>
                                </a:rPr>
                              </m:ctrlPr>
                              <m:pos m:val="top"/>
                            </m:barPr>
                            <m:e>
                              <m:r>
                                <a:rPr xmlns:a="http://schemas.openxmlformats.org/drawingml/2006/main" sz="5900" i="1">
                                  <a:solidFill>
                                    <a:srgbClr val="0075B9"/>
                                  </a:solidFill>
                                  <a:latin typeface="Cambria Math" panose="02040503050406030204" pitchFamily="18" charset="0"/>
                                </a:rPr>
                                <m:t>u</m:t>
                              </m:r>
                            </m:e>
                          </m:bar>
                        </m:e>
                        <m:sub>
                          <m:r>
                            <a:rPr xmlns:a="http://schemas.openxmlformats.org/drawingml/2006/main" sz="5900" i="1">
                              <a:solidFill>
                                <a:srgbClr val="0075B9"/>
                              </a:solidFill>
                              <a:latin typeface="Cambria Math" panose="02040503050406030204" pitchFamily="18" charset="0"/>
                            </a:rPr>
                            <m:t>i</m:t>
                          </m:r>
                          <m:r>
                            <a:rPr xmlns:a="http://schemas.openxmlformats.org/drawingml/2006/main" sz="5900" i="1">
                              <a:solidFill>
                                <a:srgbClr val="0075B9"/>
                              </a:solidFill>
                              <a:latin typeface="Cambria Math" panose="02040503050406030204" pitchFamily="18" charset="0"/>
                            </a:rPr>
                            <m:t>-</m:t>
                          </m:r>
                          <m:r>
                            <a:rPr xmlns:a="http://schemas.openxmlformats.org/drawingml/2006/main" sz="5900" i="1">
                              <a:solidFill>
                                <a:srgbClr val="0075B9"/>
                              </a:solidFill>
                              <a:latin typeface="Cambria Math" panose="02040503050406030204" pitchFamily="18" charset="0"/>
                            </a:rPr>
                            <m:t>1</m:t>
                          </m:r>
                        </m:sub>
                      </m:sSub>
                    </m:oMath>
                  </m:oMathPara>
                </a14:m>
                <a:endParaRPr sz="5900">
                  <a:solidFill>
                    <a:srgbClr val="0076BA"/>
                  </a:solidFill>
                </a:endParaRPr>
              </a:p>
            </p:txBody>
          </p:sp>
          <p:pic>
            <p:nvPicPr>
              <p:cNvPr id="791" name="Line Line" descr="Line Line"/>
              <p:cNvPicPr>
                <a:picLocks noChangeAspect="0"/>
              </p:cNvPicPr>
              <p:nvPr/>
            </p:nvPicPr>
            <p:blipFill>
              <a:blip r:embed="rId3">
                <a:extLst/>
              </a:blip>
              <a:stretch>
                <a:fillRect/>
              </a:stretch>
            </p:blipFill>
            <p:spPr>
              <a:xfrm>
                <a:off x="-38100" y="283653"/>
                <a:ext cx="1767321" cy="76201"/>
              </a:xfrm>
              <a:prstGeom prst="rect">
                <a:avLst/>
              </a:prstGeom>
              <a:effectLst/>
            </p:spPr>
          </p:pic>
        </p:grpSp>
        <p:grpSp>
          <p:nvGrpSpPr>
            <p:cNvPr id="797" name="Group"/>
            <p:cNvGrpSpPr/>
            <p:nvPr/>
          </p:nvGrpSpPr>
          <p:grpSpPr>
            <a:xfrm>
              <a:off x="2663979" y="-1"/>
              <a:ext cx="2583502" cy="845163"/>
              <a:chOff x="-127000" y="-127000"/>
              <a:chExt cx="2583501" cy="845161"/>
            </a:xfrm>
          </p:grpSpPr>
          <p:sp>
            <p:nvSpPr>
              <p:cNvPr id="794" name="Equation"/>
              <p:cNvSpPr txBox="1"/>
              <p:nvPr/>
            </p:nvSpPr>
            <p:spPr>
              <a:xfrm>
                <a:off x="-127000" y="-127000"/>
                <a:ext cx="1096579" cy="643507"/>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bar>
                            <m:barPr>
                              <m:ctrlPr>
                                <a:rPr xmlns:a="http://schemas.openxmlformats.org/drawingml/2006/main" sz="5900" i="1">
                                  <a:solidFill>
                                    <a:srgbClr val="ED220B"/>
                                  </a:solidFill>
                                  <a:latin typeface="Cambria Math" panose="02040503050406030204" pitchFamily="18" charset="0"/>
                                </a:rPr>
                              </m:ctrlPr>
                              <m:pos m:val="top"/>
                            </m:barPr>
                            <m:e>
                              <m:r>
                                <a:rPr xmlns:a="http://schemas.openxmlformats.org/drawingml/2006/main" sz="5900" i="1">
                                  <a:solidFill>
                                    <a:srgbClr val="ED220B"/>
                                  </a:solidFill>
                                  <a:latin typeface="Cambria Math" panose="02040503050406030204" pitchFamily="18" charset="0"/>
                                </a:rPr>
                                <m:t>u</m:t>
                              </m:r>
                            </m:e>
                          </m:bar>
                        </m:e>
                        <m:sub>
                          <m:r>
                            <a:rPr xmlns:a="http://schemas.openxmlformats.org/drawingml/2006/main" sz="5900" i="1">
                              <a:solidFill>
                                <a:srgbClr val="ED220B"/>
                              </a:solidFill>
                              <a:latin typeface="Cambria Math" panose="02040503050406030204" pitchFamily="18" charset="0"/>
                            </a:rPr>
                            <m:t>i</m:t>
                          </m:r>
                          <m:r>
                            <a:rPr xmlns:a="http://schemas.openxmlformats.org/drawingml/2006/main" sz="5900" i="1">
                              <a:solidFill>
                                <a:srgbClr val="ED220B"/>
                              </a:solidFill>
                              <a:latin typeface="Cambria Math" panose="02040503050406030204" pitchFamily="18" charset="0"/>
                            </a:rPr>
                            <m:t>-</m:t>
                          </m:r>
                          <m:r>
                            <a:rPr xmlns:a="http://schemas.openxmlformats.org/drawingml/2006/main" sz="5900" i="1">
                              <a:solidFill>
                                <a:srgbClr val="ED220B"/>
                              </a:solidFill>
                              <a:latin typeface="Cambria Math" panose="02040503050406030204" pitchFamily="18" charset="0"/>
                            </a:rPr>
                            <m:t>1</m:t>
                          </m:r>
                        </m:sub>
                      </m:sSub>
                    </m:oMath>
                  </m:oMathPara>
                </a14:m>
                <a:endParaRPr sz="5900">
                  <a:solidFill>
                    <a:srgbClr val="EE220C"/>
                  </a:solidFill>
                </a:endParaRPr>
              </a:p>
            </p:txBody>
          </p:sp>
          <p:pic>
            <p:nvPicPr>
              <p:cNvPr id="795" name="Line Line" descr="Line Line"/>
              <p:cNvPicPr>
                <a:picLocks noChangeAspect="0"/>
              </p:cNvPicPr>
              <p:nvPr/>
            </p:nvPicPr>
            <p:blipFill>
              <a:blip r:embed="rId4">
                <a:extLst/>
              </a:blip>
              <a:stretch>
                <a:fillRect/>
              </a:stretch>
            </p:blipFill>
            <p:spPr>
              <a:xfrm>
                <a:off x="689180" y="641961"/>
                <a:ext cx="1767322" cy="76201"/>
              </a:xfrm>
              <a:prstGeom prst="rect">
                <a:avLst/>
              </a:prstGeom>
              <a:effectLst/>
            </p:spPr>
          </p:pic>
        </p:grpSp>
      </p:grpSp>
      <p:sp>
        <p:nvSpPr>
          <p:cNvPr id="799" name="Rectangle"/>
          <p:cNvSpPr/>
          <p:nvPr/>
        </p:nvSpPr>
        <p:spPr>
          <a:xfrm>
            <a:off x="15658433" y="9029073"/>
            <a:ext cx="3071424" cy="2181384"/>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0" name="Rectangle"/>
          <p:cNvSpPr/>
          <p:nvPr/>
        </p:nvSpPr>
        <p:spPr>
          <a:xfrm>
            <a:off x="5152087" y="9029073"/>
            <a:ext cx="3071424" cy="2181384"/>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69"/>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path" nodeType="clickEffect" presetSubtype="0" presetID="-1" grpId="4" accel="50000" decel="50000" fill="hold">
                                  <p:stCondLst>
                                    <p:cond delay="0"/>
                                  </p:stCondLst>
                                  <p:childTnLst>
                                    <p:animMotion path="M 0.000000 0.000000 L 0.080729 0.000000" origin="layout" pathEditMode="relative">
                                      <p:cBhvr>
                                        <p:cTn id="17" dur="1000" fill="hold"/>
                                        <p:tgtEl>
                                          <p:spTgt spid="798"/>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9" grpId="1"/>
      <p:bldP build="whole" bldLvl="1" animBg="1" rev="0" advAuto="0" spid="769" grpId="2"/>
      <p:bldP build="whole" bldLvl="1" animBg="1" rev="0" advAuto="0" spid="770" grpId="3"/>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03"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04"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805" name="Solving the Riemann Problem for Linear Advection"/>
          <p:cNvSpPr txBox="1"/>
          <p:nvPr/>
        </p:nvSpPr>
        <p:spPr>
          <a:xfrm>
            <a:off x="1469322" y="25362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Solving the Riemann Problem for Linear Advection</a:t>
            </a:r>
          </a:p>
        </p:txBody>
      </p:sp>
      <p:sp>
        <p:nvSpPr>
          <p:cNvPr id="806"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grpSp>
        <p:nvGrpSpPr>
          <p:cNvPr id="810" name="Group"/>
          <p:cNvGrpSpPr/>
          <p:nvPr/>
        </p:nvGrpSpPr>
        <p:grpSpPr>
          <a:xfrm>
            <a:off x="800334" y="3840655"/>
            <a:ext cx="9721894" cy="2541165"/>
            <a:chOff x="0" y="192866"/>
            <a:chExt cx="9721892" cy="2541164"/>
          </a:xfrm>
        </p:grpSpPr>
        <p:sp>
          <p:nvSpPr>
            <p:cNvPr id="807" name="Equation"/>
            <p:cNvSpPr txBox="1"/>
            <p:nvPr/>
          </p:nvSpPr>
          <p:spPr>
            <a:xfrm>
              <a:off x="3119691" y="192866"/>
              <a:ext cx="2434901" cy="425995"/>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x</m:t>
                        </m:r>
                      </m:sub>
                    </m:sSub>
                  </m:oMath>
                </m:oMathPara>
              </a14:m>
              <a:endParaRPr sz="4800"/>
            </a:p>
          </p:txBody>
        </p:sp>
        <p:sp>
          <p:nvSpPr>
            <p:cNvPr id="808" name="Equation"/>
            <p:cNvSpPr txBox="1"/>
            <p:nvPr/>
          </p:nvSpPr>
          <p:spPr>
            <a:xfrm>
              <a:off x="0" y="1234414"/>
              <a:ext cx="6329162" cy="1499617"/>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,0</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eqArr>
                      <m:eqArrPr>
                        <m:ctrlPr>
                          <a:rPr xmlns:a="http://schemas.openxmlformats.org/drawingml/2006/main" sz="4800" i="1">
                            <a:solidFill>
                              <a:srgbClr val="000000"/>
                            </a:solidFill>
                            <a:latin typeface="Cambria Math" panose="02040503050406030204" pitchFamily="18" charset="0"/>
                          </a:rPr>
                        </m:ctrlPr>
                      </m:eqArrPr>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&lt;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&gt;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qArr>
                  </m:oMath>
                </m:oMathPara>
              </a14:m>
              <a:endParaRPr sz="4800"/>
            </a:p>
          </p:txBody>
        </p:sp>
        <p:sp>
          <p:nvSpPr>
            <p:cNvPr id="809" name="Text"/>
            <p:cNvSpPr/>
            <p:nvPr/>
          </p:nvSpPr>
          <p:spPr>
            <a:xfrm>
              <a:off x="5968765" y="405863"/>
              <a:ext cx="375312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u="sng">
                  <a:latin typeface="Calibri"/>
                  <a:ea typeface="Calibri"/>
                  <a:cs typeface="Calibri"/>
                  <a:sym typeface="Calibri"/>
                </a:defRPr>
              </a:lvl1pPr>
            </a:lstStyle>
            <a:p>
              <a:pPr/>
              <a14:m>
                <m:oMathPara>
                  <m:oMathParaPr>
                    <m:jc m:val="left"/>
                  </m:oMathParaPr>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r>
                      <a:rPr xmlns:a="http://schemas.openxmlformats.org/drawingml/2006/main" sz="5200" i="1">
                        <a:solidFill>
                          <a:srgbClr val="000000"/>
                        </a:solidFill>
                        <a:latin typeface="Cambria Math" panose="02040503050406030204" pitchFamily="18" charset="0"/>
                      </a:rPr>
                      <m:t>&gt;</m:t>
                    </m:r>
                    <m:r>
                      <a:rPr xmlns:a="http://schemas.openxmlformats.org/drawingml/2006/main" sz="5200" i="1">
                        <a:solidFill>
                          <a:srgbClr val="000000"/>
                        </a:solidFill>
                        <a:latin typeface="Cambria Math" panose="02040503050406030204" pitchFamily="18" charset="0"/>
                      </a:rPr>
                      <m:t>0</m:t>
                    </m:r>
                    <m:r>
                      <a:rPr xmlns:a="http://schemas.openxmlformats.org/drawingml/2006/main" sz="5200" i="1">
                        <a:solidFill>
                          <a:srgbClr val="000000"/>
                        </a:solidFill>
                        <a:latin typeface="Cambria Math" panose="02040503050406030204" pitchFamily="18" charset="0"/>
                      </a:rPr>
                      <m:t>)</m:t>
                    </m:r>
                  </m:oMath>
                </m:oMathPara>
              </a14:m>
            </a:p>
          </p:txBody>
        </p:sp>
      </p:grpSp>
      <p:sp>
        <p:nvSpPr>
          <p:cNvPr id="811" name="Equation"/>
          <p:cNvSpPr txBox="1"/>
          <p:nvPr/>
        </p:nvSpPr>
        <p:spPr>
          <a:xfrm>
            <a:off x="13779735" y="4264996"/>
            <a:ext cx="7424072" cy="149961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eqArr>
                    <m:eqArrPr>
                      <m:ctrlPr>
                        <a:rPr xmlns:a="http://schemas.openxmlformats.org/drawingml/2006/main" sz="4800" i="1">
                          <a:solidFill>
                            <a:srgbClr val="000000"/>
                          </a:solidFill>
                          <a:latin typeface="Cambria Math" panose="02040503050406030204" pitchFamily="18" charset="0"/>
                        </a:rPr>
                      </m:ctrlPr>
                    </m:eqArrPr>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&lt;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
                      <m:sSub>
                        <m:e>
                          <m:argPr>
                            <m:scrLvl m:val="0"/>
                          </m:argPr>
                          <m:bar>
                            <m:barPr>
                              <m:ctrlPr>
                                <a:rPr xmlns:a="http://schemas.openxmlformats.org/drawingml/2006/main" sz="4800" i="1">
                                  <a:solidFill>
                                    <a:srgbClr val="000000"/>
                                  </a:solidFill>
                                  <a:latin typeface="Cambria Math" panose="02040503050406030204" pitchFamily="18" charset="0"/>
                                </a:rPr>
                              </m:ctrlPr>
                              <m:pos m:val="top"/>
                            </m:barPr>
                            <m:e>
                              <m:argPr>
                                <m:scrLvl m:val="0"/>
                              </m:argPr>
                              <m:r>
                                <a:rPr xmlns:a="http://schemas.openxmlformats.org/drawingml/2006/main" sz="4800" i="1">
                                  <a:solidFill>
                                    <a:srgbClr val="000000"/>
                                  </a:solidFill>
                                  <a:latin typeface="Cambria Math" panose="02040503050406030204" pitchFamily="18" charset="0"/>
                                </a:rPr>
                                <m:t>u</m:t>
                              </m:r>
                            </m:e>
                          </m:ba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&gt;</m:t>
                      </m:r>
                      <m:sSub>
                        <m:e>
                          <m:argPr>
                            <m:scrLvl m:val="0"/>
                          </m:argPr>
                          <m:r>
                            <a:rPr xmlns:a="http://schemas.openxmlformats.org/drawingml/2006/main" sz="4800" i="1">
                              <a:solidFill>
                                <a:srgbClr val="000000"/>
                              </a:solidFill>
                              <a:latin typeface="Cambria Math" panose="02040503050406030204" pitchFamily="18" charset="0"/>
                            </a:rPr>
                            <m:t>x</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e>
                  </m:eqArr>
                </m:oMath>
              </m:oMathPara>
            </a14:m>
            <a:endParaRPr sz="4800"/>
          </a:p>
        </p:txBody>
      </p:sp>
      <p:sp>
        <p:nvSpPr>
          <p:cNvPr id="812" name="Has solution:"/>
          <p:cNvSpPr txBox="1"/>
          <p:nvPr/>
        </p:nvSpPr>
        <p:spPr>
          <a:xfrm>
            <a:off x="9461500" y="4656624"/>
            <a:ext cx="3753128"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Has solution:</a:t>
            </a:r>
          </a:p>
        </p:txBody>
      </p:sp>
      <p:sp>
        <p:nvSpPr>
          <p:cNvPr id="813" name="Rectangle"/>
          <p:cNvSpPr/>
          <p:nvPr/>
        </p:nvSpPr>
        <p:spPr>
          <a:xfrm>
            <a:off x="15658433" y="9029073"/>
            <a:ext cx="3071424" cy="2181384"/>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4" name="Rectangle"/>
          <p:cNvSpPr/>
          <p:nvPr/>
        </p:nvSpPr>
        <p:spPr>
          <a:xfrm>
            <a:off x="5152087" y="9029073"/>
            <a:ext cx="3071424" cy="2181384"/>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5" name="So our solution evaluated at the interface:"/>
          <p:cNvSpPr txBox="1"/>
          <p:nvPr/>
        </p:nvSpPr>
        <p:spPr>
          <a:xfrm>
            <a:off x="4776171" y="7030294"/>
            <a:ext cx="21844001" cy="87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So our solution evaluated at the interface: </a:t>
            </a:r>
            <a14:m>
              <m:oMath>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b>
                  <m:e>
                    <m:bar>
                      <m:barPr>
                        <m:ctrlPr>
                          <a:rPr xmlns:a="http://schemas.openxmlformats.org/drawingml/2006/main" sz="5200" i="1">
                            <a:solidFill>
                              <a:srgbClr val="000000"/>
                            </a:solidFill>
                            <a:latin typeface="Cambria Math" panose="02040503050406030204" pitchFamily="18" charset="0"/>
                          </a:rPr>
                        </m:ctrlPr>
                        <m:pos m:val="top"/>
                      </m:barPr>
                      <m:e>
                        <m:r>
                          <a:rPr xmlns:a="http://schemas.openxmlformats.org/drawingml/2006/main" sz="5200" i="1">
                            <a:solidFill>
                              <a:srgbClr val="000000"/>
                            </a:solidFill>
                            <a:latin typeface="Cambria Math" panose="02040503050406030204" pitchFamily="18" charset="0"/>
                          </a:rPr>
                          <m:t>u</m:t>
                        </m:r>
                      </m:e>
                    </m:bar>
                  </m:e>
                  <m:sub>
                    <m:r>
                      <a:rPr xmlns:a="http://schemas.openxmlformats.org/drawingml/2006/main" sz="5200" i="1">
                        <a:solidFill>
                          <a:srgbClr val="000000"/>
                        </a:solidFill>
                        <a:latin typeface="Cambria Math" panose="02040503050406030204" pitchFamily="18" charset="0"/>
                      </a:rPr>
                      <m:t>i</m:t>
                    </m:r>
                  </m:sub>
                </m:sSub>
              </m:oMath>
            </a14:m>
          </a:p>
        </p:txBody>
      </p:sp>
      <p:sp>
        <p:nvSpPr>
          <p:cNvPr id="816" name="Now plugging into our flux ( ) gives   and"/>
          <p:cNvSpPr txBox="1"/>
          <p:nvPr/>
        </p:nvSpPr>
        <p:spPr>
          <a:xfrm>
            <a:off x="1851933" y="8558028"/>
            <a:ext cx="21844001" cy="8805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Now plugging into our flux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r>
                  <a:rPr xmlns:a="http://schemas.openxmlformats.org/drawingml/2006/main" sz="5200" i="1">
                    <a:solidFill>
                      <a:srgbClr val="000000"/>
                    </a:solidFill>
                    <a:latin typeface="Cambria Math" panose="02040503050406030204" pitchFamily="18" charset="0"/>
                  </a:rPr>
                  <m:t>x</m:t>
                </m:r>
              </m:oMath>
            </a14:m>
            <a:r>
              <a:t>) gives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sSub>
                  <m:e>
                    <m:bar>
                      <m:barPr>
                        <m:ctrlPr>
                          <a:rPr xmlns:a="http://schemas.openxmlformats.org/drawingml/2006/main" sz="5200" i="1">
                            <a:solidFill>
                              <a:srgbClr val="000000"/>
                            </a:solidFill>
                            <a:latin typeface="Cambria Math" panose="02040503050406030204" pitchFamily="18" charset="0"/>
                          </a:rPr>
                        </m:ctrlPr>
                        <m:pos m:val="top"/>
                      </m:barPr>
                      <m:e>
                        <m:r>
                          <a:rPr xmlns:a="http://schemas.openxmlformats.org/drawingml/2006/main" sz="5200" i="1">
                            <a:solidFill>
                              <a:srgbClr val="000000"/>
                            </a:solidFill>
                            <a:latin typeface="Cambria Math" panose="02040503050406030204" pitchFamily="18" charset="0"/>
                          </a:rPr>
                          <m:t>u</m:t>
                        </m:r>
                      </m:e>
                    </m:bar>
                  </m:e>
                  <m:sub>
                    <m:r>
                      <a:rPr xmlns:a="http://schemas.openxmlformats.org/drawingml/2006/main" sz="5200" i="1">
                        <a:solidFill>
                          <a:srgbClr val="000000"/>
                        </a:solidFill>
                        <a:latin typeface="Cambria Math" panose="02040503050406030204" pitchFamily="18" charset="0"/>
                      </a:rPr>
                      <m:t>i</m:t>
                    </m:r>
                  </m:sub>
                </m:sSub>
              </m:oMath>
            </a14:m>
            <a:r>
              <a:t> and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v</m:t>
                </m:r>
                <m:sSub>
                  <m:e>
                    <m:bar>
                      <m:barPr>
                        <m:ctrlPr>
                          <a:rPr xmlns:a="http://schemas.openxmlformats.org/drawingml/2006/main" sz="5200" i="1">
                            <a:solidFill>
                              <a:srgbClr val="000000"/>
                            </a:solidFill>
                            <a:latin typeface="Cambria Math" panose="02040503050406030204" pitchFamily="18" charset="0"/>
                          </a:rPr>
                        </m:ctrlPr>
                        <m:pos m:val="top"/>
                      </m:barPr>
                      <m:e>
                        <m:r>
                          <a:rPr xmlns:a="http://schemas.openxmlformats.org/drawingml/2006/main" sz="5200" i="1">
                            <a:solidFill>
                              <a:srgbClr val="000000"/>
                            </a:solidFill>
                            <a:latin typeface="Cambria Math" panose="02040503050406030204" pitchFamily="18" charset="0"/>
                          </a:rPr>
                          <m:t>u</m:t>
                        </m:r>
                      </m:e>
                    </m:ba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sub>
                </m:sSub>
              </m:oMath>
            </a14:m>
          </a:p>
        </p:txBody>
      </p:sp>
      <p:sp>
        <p:nvSpPr>
          <p:cNvPr id="817" name="We now have:"/>
          <p:cNvSpPr txBox="1"/>
          <p:nvPr/>
        </p:nvSpPr>
        <p:spPr>
          <a:xfrm>
            <a:off x="1851933" y="9566864"/>
            <a:ext cx="21844001"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We now have: </a:t>
            </a:r>
          </a:p>
        </p:txBody>
      </p:sp>
      <p:sp>
        <p:nvSpPr>
          <p:cNvPr id="818" name="Equation"/>
          <p:cNvSpPr txBox="1"/>
          <p:nvPr/>
        </p:nvSpPr>
        <p:spPr>
          <a:xfrm>
            <a:off x="2447227" y="10248265"/>
            <a:ext cx="7882481"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819" name="Equation"/>
          <p:cNvSpPr txBox="1"/>
          <p:nvPr/>
        </p:nvSpPr>
        <p:spPr>
          <a:xfrm>
            <a:off x="10779060" y="10622458"/>
            <a:ext cx="1118008" cy="55615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11200" i="1">
                      <a:solidFill>
                        <a:srgbClr val="000000"/>
                      </a:solidFill>
                      <a:latin typeface="Cambria Math" panose="02040503050406030204" pitchFamily="18" charset="0"/>
                    </a:rPr>
                    <m:t>→</m:t>
                  </m:r>
                </m:oMath>
              </m:oMathPara>
            </a14:m>
            <a:endParaRPr sz="11200"/>
          </a:p>
        </p:txBody>
      </p:sp>
      <p:sp>
        <p:nvSpPr>
          <p:cNvPr id="820" name="Equation"/>
          <p:cNvSpPr txBox="1"/>
          <p:nvPr/>
        </p:nvSpPr>
        <p:spPr>
          <a:xfrm>
            <a:off x="12417771" y="10248265"/>
            <a:ext cx="6876371" cy="130454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t</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821" name="This is just upwinding! This is why upwinding was actually conserving mass."/>
          <p:cNvSpPr txBox="1"/>
          <p:nvPr/>
        </p:nvSpPr>
        <p:spPr>
          <a:xfrm>
            <a:off x="1851933" y="11940533"/>
            <a:ext cx="21844001"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This is just upwinding! This is why upwinding was actually conserving mass.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81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0" grpId="2"/>
      <p:bldP build="whole" bldLvl="1" animBg="1" rev="0" advAuto="0" spid="818"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24"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25"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826" name="But we just solved our PDE to solve our PDE…?"/>
          <p:cNvSpPr txBox="1"/>
          <p:nvPr/>
        </p:nvSpPr>
        <p:spPr>
          <a:xfrm>
            <a:off x="1469322" y="25362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But we just solved our PDE to solve our PDE…?</a:t>
            </a:r>
          </a:p>
        </p:txBody>
      </p:sp>
      <p:sp>
        <p:nvSpPr>
          <p:cNvPr id="827"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828" name="Yes and that’s how it look for simple linear problems, but with non linear problems where shocks form we cannot get global analytical solutions"/>
          <p:cNvSpPr txBox="1"/>
          <p:nvPr/>
        </p:nvSpPr>
        <p:spPr>
          <a:xfrm>
            <a:off x="1547177" y="4151765"/>
            <a:ext cx="21289646"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Yes and that’s how it look for simple linear problems, but with non linear problems where shocks form we cannot get global analytical solutions</a:t>
            </a:r>
          </a:p>
        </p:txBody>
      </p:sp>
      <p:sp>
        <p:nvSpPr>
          <p:cNvPr id="829" name="We are solving a local, idealized version of the PDE. We don’t need the global solution in this case. We just need the interface behavior."/>
          <p:cNvSpPr txBox="1"/>
          <p:nvPr/>
        </p:nvSpPr>
        <p:spPr>
          <a:xfrm>
            <a:off x="1469322" y="6314106"/>
            <a:ext cx="21289646" cy="1342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We are solving a local, idealized version of the PDE. We don’t need the global solution in this case. We just need the interface behavior. </a:t>
            </a:r>
          </a:p>
        </p:txBody>
      </p:sp>
      <p:sp>
        <p:nvSpPr>
          <p:cNvPr id="830" name="This piecewise, local approach let’s us correctly propagate discontinuities so that we maintain conservation."/>
          <p:cNvSpPr txBox="1"/>
          <p:nvPr/>
        </p:nvSpPr>
        <p:spPr>
          <a:xfrm>
            <a:off x="1547177" y="8810502"/>
            <a:ext cx="21289646"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This piecewise, local approach let’s us correctly propagate discontinuities so that we maintain conservation.</a:t>
            </a:r>
          </a:p>
        </p:txBody>
      </p:sp>
      <p:sp>
        <p:nvSpPr>
          <p:cNvPr id="831" name="Note: analytically solving Riemann problem is not alway feasible so often use an approximation technique (Roe, HLL, etc., - works by simplifying the advection function for the Riemann problem)"/>
          <p:cNvSpPr txBox="1"/>
          <p:nvPr/>
        </p:nvSpPr>
        <p:spPr>
          <a:xfrm>
            <a:off x="1469322" y="10696065"/>
            <a:ext cx="21289646" cy="19690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Note: analytically solving Riemann problem is not alway feasible so often use an approximation technique (Roe, HLL, etc., - works by simplifying the advection function for the Riemann problem)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8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0" grpId="3"/>
      <p:bldP build="whole" bldLvl="1" animBg="1" rev="0" advAuto="0" spid="828" grpId="1"/>
      <p:bldP build="whole" bldLvl="1" animBg="1" rev="0" advAuto="0" spid="831" grpId="4"/>
      <p:bldP build="whole" bldLvl="1" animBg="1" rev="0" advAuto="0" spid="829" grpId="2"/>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34"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35"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836" name="More Riemann Problems"/>
          <p:cNvSpPr txBox="1"/>
          <p:nvPr/>
        </p:nvSpPr>
        <p:spPr>
          <a:xfrm>
            <a:off x="1469322" y="25362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More Riemann Problems</a:t>
            </a:r>
          </a:p>
        </p:txBody>
      </p:sp>
      <p:sp>
        <p:nvSpPr>
          <p:cNvPr id="837"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838" name="Can do similar argument for burgers, but more tedious. Point is we are locally advecting cell averages and the Finite Volume Framework respects discrete conservation"/>
          <p:cNvSpPr txBox="1"/>
          <p:nvPr/>
        </p:nvSpPr>
        <p:spPr>
          <a:xfrm>
            <a:off x="1492607" y="3726509"/>
            <a:ext cx="22313186"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Can do similar argument for burgers, but more tedious. Point is we are locally advecting cell averages and the Finite Volume Framework respects discrete conservation </a:t>
            </a:r>
          </a:p>
        </p:txBody>
      </p:sp>
      <p:sp>
        <p:nvSpPr>
          <p:cNvPr id="839" name="I actually performed a sleight of hand earlier with Burgers….."/>
          <p:cNvSpPr txBox="1"/>
          <p:nvPr/>
        </p:nvSpPr>
        <p:spPr>
          <a:xfrm>
            <a:off x="3035315" y="4039683"/>
            <a:ext cx="22313187"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I actually performed a sleight of hand earlier with Burgers…..</a:t>
            </a:r>
          </a:p>
        </p:txBody>
      </p:sp>
      <p:sp>
        <p:nvSpPr>
          <p:cNvPr id="840" name="Earlier we showed upwinding with Burgers was not conservative. However, we more or less just showed that the upwinding scheme was actually a conservative scheme?"/>
          <p:cNvSpPr txBox="1"/>
          <p:nvPr/>
        </p:nvSpPr>
        <p:spPr>
          <a:xfrm>
            <a:off x="1492607" y="5518166"/>
            <a:ext cx="22313186"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Earlier we showed upwinding with Burgers was not conservative. However, we more or less just showed that the upwinding scheme was actually a conservative scheme? </a:t>
            </a:r>
          </a:p>
        </p:txBody>
      </p:sp>
      <p:sp>
        <p:nvSpPr>
          <p:cNvPr id="841" name="We used the form   which is not in the form  !"/>
          <p:cNvSpPr txBox="1"/>
          <p:nvPr/>
        </p:nvSpPr>
        <p:spPr>
          <a:xfrm>
            <a:off x="5580869" y="7309823"/>
            <a:ext cx="13066553" cy="8664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a:latin typeface="Calibri"/>
                <a:ea typeface="Calibri"/>
                <a:cs typeface="Calibri"/>
                <a:sym typeface="Calibri"/>
              </a:defRPr>
            </a:pPr>
            <a:r>
              <a:t>We used the form </a:t>
            </a:r>
            <a14:m>
              <m:oMath>
                <m:r>
                  <a:rPr xmlns:a="http://schemas.openxmlformats.org/drawingml/2006/main" sz="5200" i="1">
                    <a:solidFill>
                      <a:srgbClr val="000000"/>
                    </a:solidFill>
                    <a:latin typeface="Cambria Math" panose="02040503050406030204" pitchFamily="18" charset="0"/>
                  </a:rPr>
                  <m:t>u</m:t>
                </m:r>
                <m:sSub>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x</m:t>
                    </m:r>
                  </m:sub>
                </m:sSub>
              </m:oMath>
            </a14:m>
            <a:r>
              <a:t> which is not in the form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u</m:t>
                </m:r>
                <m:sSub>
                  <m:e>
                    <m:r>
                      <a:rPr xmlns:a="http://schemas.openxmlformats.org/drawingml/2006/main" sz="5200" i="1">
                        <a:solidFill>
                          <a:srgbClr val="000000"/>
                        </a:solidFill>
                        <a:latin typeface="Cambria Math" panose="02040503050406030204" pitchFamily="18" charset="0"/>
                      </a:rPr>
                      <m:t>)</m:t>
                    </m:r>
                  </m:e>
                  <m:sub>
                    <m:r>
                      <a:rPr xmlns:a="http://schemas.openxmlformats.org/drawingml/2006/main" sz="5200" i="1">
                        <a:solidFill>
                          <a:srgbClr val="000000"/>
                        </a:solidFill>
                        <a:latin typeface="Cambria Math" panose="02040503050406030204" pitchFamily="18" charset="0"/>
                      </a:rPr>
                      <m:t>x</m:t>
                    </m:r>
                  </m:sub>
                </m:sSub>
              </m:oMath>
            </a14:m>
            <a:r>
              <a:t>!</a:t>
            </a:r>
          </a:p>
        </p:txBody>
      </p:sp>
      <p:sp>
        <p:nvSpPr>
          <p:cNvPr id="842" name="If we upwind with   we actually get conservation of mass"/>
          <p:cNvSpPr txBox="1"/>
          <p:nvPr/>
        </p:nvSpPr>
        <p:spPr>
          <a:xfrm>
            <a:off x="4175846" y="8441108"/>
            <a:ext cx="16032308" cy="9802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a:latin typeface="Calibri"/>
                <a:ea typeface="Calibri"/>
                <a:cs typeface="Calibri"/>
                <a:sym typeface="Calibri"/>
              </a:defRPr>
            </a:pPr>
            <a:r>
              <a:t>If we upwind with </a:t>
            </a:r>
            <a14:m>
              <m:oMath>
                <m:r>
                  <a:rPr xmlns:a="http://schemas.openxmlformats.org/drawingml/2006/main" sz="5200" i="1">
                    <a:solidFill>
                      <a:srgbClr val="000000"/>
                    </a:solidFill>
                    <a:latin typeface="Cambria Math" panose="02040503050406030204" pitchFamily="18" charset="0"/>
                  </a:rPr>
                  <m:t>(</m:t>
                </m:r>
                <m:sSup>
                  <m:e>
                    <m:r>
                      <a:rPr xmlns:a="http://schemas.openxmlformats.org/drawingml/2006/main" sz="5200" i="1">
                        <a:solidFill>
                          <a:srgbClr val="000000"/>
                        </a:solidFill>
                        <a:latin typeface="Cambria Math" panose="02040503050406030204" pitchFamily="18" charset="0"/>
                      </a:rPr>
                      <m:t>u</m:t>
                    </m:r>
                  </m:e>
                  <m:sup>
                    <m:r>
                      <a:rPr xmlns:a="http://schemas.openxmlformats.org/drawingml/2006/main" sz="5200" i="1">
                        <a:solidFill>
                          <a:srgbClr val="000000"/>
                        </a:solidFill>
                        <a:latin typeface="Cambria Math" panose="02040503050406030204" pitchFamily="18" charset="0"/>
                      </a:rPr>
                      <m:t>2</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Sub>
                  <m:e>
                    <m:r>
                      <a:rPr xmlns:a="http://schemas.openxmlformats.org/drawingml/2006/main" sz="5200" i="1">
                        <a:solidFill>
                          <a:srgbClr val="000000"/>
                        </a:solidFill>
                        <a:latin typeface="Cambria Math" panose="02040503050406030204" pitchFamily="18" charset="0"/>
                      </a:rPr>
                      <m:t>)</m:t>
                    </m:r>
                  </m:e>
                  <m:sub>
                    <m:r>
                      <a:rPr xmlns:a="http://schemas.openxmlformats.org/drawingml/2006/main" sz="5200" i="1">
                        <a:solidFill>
                          <a:srgbClr val="000000"/>
                        </a:solidFill>
                        <a:latin typeface="Cambria Math" panose="02040503050406030204" pitchFamily="18" charset="0"/>
                      </a:rPr>
                      <m:t>x</m:t>
                    </m:r>
                  </m:sub>
                </m:sSub>
              </m:oMath>
            </a14:m>
            <a:r>
              <a:t> we actually get conservation of mass  </a:t>
            </a:r>
          </a:p>
        </p:txBody>
      </p:sp>
      <p:sp>
        <p:nvSpPr>
          <p:cNvPr id="843" name="is in “conservation form” and Finite Volume Methods…"/>
          <p:cNvSpPr txBox="1"/>
          <p:nvPr/>
        </p:nvSpPr>
        <p:spPr>
          <a:xfrm>
            <a:off x="3628039" y="9911487"/>
            <a:ext cx="17127921" cy="1676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defRPr>
                <a:latin typeface="Calibri"/>
                <a:ea typeface="Calibri"/>
                <a:cs typeface="Calibri"/>
                <a:sym typeface="Calibri"/>
              </a:defRPr>
            </a:pP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p>
                  <m:e>
                    <m:r>
                      <a:rPr xmlns:a="http://schemas.openxmlformats.org/drawingml/2006/main" sz="5200" i="1">
                        <a:solidFill>
                          <a:srgbClr val="000000"/>
                        </a:solidFill>
                        <a:latin typeface="Cambria Math" panose="02040503050406030204" pitchFamily="18" charset="0"/>
                      </a:rPr>
                      <m:t>u</m:t>
                    </m:r>
                  </m:e>
                  <m:sup>
                    <m:r>
                      <a:rPr xmlns:a="http://schemas.openxmlformats.org/drawingml/2006/main" sz="5200" i="1">
                        <a:solidFill>
                          <a:srgbClr val="000000"/>
                        </a:solidFill>
                        <a:latin typeface="Cambria Math" panose="02040503050406030204" pitchFamily="18" charset="0"/>
                      </a:rPr>
                      <m:t>2</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Sub>
                  <m:e>
                    <m:r>
                      <a:rPr xmlns:a="http://schemas.openxmlformats.org/drawingml/2006/main" sz="5200" i="1">
                        <a:solidFill>
                          <a:srgbClr val="000000"/>
                        </a:solidFill>
                        <a:latin typeface="Cambria Math" panose="02040503050406030204" pitchFamily="18" charset="0"/>
                      </a:rPr>
                      <m:t>)</m:t>
                    </m:r>
                  </m:e>
                  <m:sub>
                    <m:r>
                      <a:rPr xmlns:a="http://schemas.openxmlformats.org/drawingml/2006/main" sz="5200" i="1">
                        <a:solidFill>
                          <a:srgbClr val="000000"/>
                        </a:solidFill>
                        <a:latin typeface="Cambria Math" panose="02040503050406030204" pitchFamily="18" charset="0"/>
                      </a:rPr>
                      <m:t>x</m:t>
                    </m:r>
                  </m:sub>
                </m:sSub>
              </m:oMath>
            </a14:m>
            <a:r>
              <a:t> is in “conservation form” and Finite Volume Methods </a:t>
            </a:r>
          </a:p>
          <a:p>
            <a:pPr algn="ctr">
              <a:lnSpc>
                <a:spcPct val="10000"/>
              </a:lnSpc>
              <a:spcBef>
                <a:spcPts val="1500"/>
              </a:spcBef>
              <a:defRPr>
                <a:latin typeface="Calibri"/>
                <a:ea typeface="Calibri"/>
                <a:cs typeface="Calibri"/>
                <a:sym typeface="Calibri"/>
              </a:defRPr>
            </a:pPr>
            <a:r>
              <a:t>were built to exploit this form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8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8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8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8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9" grpId="2"/>
      <p:bldP build="whole" bldLvl="1" animBg="1" rev="0" advAuto="0" spid="838" grpId="1"/>
      <p:bldP build="whole" bldLvl="1" animBg="1" rev="0" advAuto="0" spid="841" grpId="4"/>
      <p:bldP build="whole" bldLvl="1" animBg="1" rev="0" advAuto="0" spid="842" grpId="5"/>
      <p:bldP build="whole" bldLvl="1" animBg="1" rev="0" advAuto="0" spid="843" grpId="6"/>
      <p:bldP build="whole" bldLvl="1" animBg="1" rev="0" advAuto="0" spid="840" grpId="3"/>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46"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47"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848" name="Comparison of Burgers"/>
          <p:cNvSpPr txBox="1"/>
          <p:nvPr/>
        </p:nvSpPr>
        <p:spPr>
          <a:xfrm>
            <a:off x="1469322" y="25362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Comparison of Burgers </a:t>
            </a:r>
          </a:p>
        </p:txBody>
      </p:sp>
      <p:sp>
        <p:nvSpPr>
          <p:cNvPr id="849"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pic>
        <p:nvPicPr>
          <p:cNvPr id="850" name="mass_burger_loss.gif" descr="mass_burger_loss.gif"/>
          <p:cNvPicPr>
            <a:picLocks noChangeAspect="0"/>
          </p:cNvPicPr>
          <p:nvPr/>
        </p:nvPicPr>
        <p:blipFill>
          <a:blip r:embed="rId2">
            <a:extLst/>
          </a:blip>
          <a:stretch>
            <a:fillRect/>
          </a:stretch>
        </p:blipFill>
        <p:spPr>
          <a:xfrm>
            <a:off x="-187083" y="3488664"/>
            <a:ext cx="12675969" cy="6337985"/>
          </a:xfrm>
          <a:prstGeom prst="rect">
            <a:avLst/>
          </a:prstGeom>
          <a:ln w="12700">
            <a:miter lim="400000"/>
          </a:ln>
        </p:spPr>
      </p:pic>
      <p:pic>
        <p:nvPicPr>
          <p:cNvPr id="851" name="mass_burger_conserved.gif" descr="mass_burger_conserved.gif"/>
          <p:cNvPicPr>
            <a:picLocks noChangeAspect="0"/>
          </p:cNvPicPr>
          <p:nvPr/>
        </p:nvPicPr>
        <p:blipFill>
          <a:blip r:embed="rId3">
            <a:extLst/>
          </a:blip>
          <a:stretch>
            <a:fillRect/>
          </a:stretch>
        </p:blipFill>
        <p:spPr>
          <a:xfrm>
            <a:off x="12154583" y="3488664"/>
            <a:ext cx="12675969" cy="6337985"/>
          </a:xfrm>
          <a:prstGeom prst="rect">
            <a:avLst/>
          </a:prstGeom>
          <a:ln w="12700">
            <a:miter lim="400000"/>
          </a:ln>
        </p:spPr>
      </p:pic>
      <p:sp>
        <p:nvSpPr>
          <p:cNvPr id="852" name="Non conservative"/>
          <p:cNvSpPr txBox="1"/>
          <p:nvPr/>
        </p:nvSpPr>
        <p:spPr>
          <a:xfrm>
            <a:off x="3492761" y="10383869"/>
            <a:ext cx="485577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Non conservative</a:t>
            </a:r>
          </a:p>
        </p:txBody>
      </p:sp>
      <p:sp>
        <p:nvSpPr>
          <p:cNvPr id="853" name="Conservative"/>
          <p:cNvSpPr txBox="1"/>
          <p:nvPr/>
        </p:nvSpPr>
        <p:spPr>
          <a:xfrm>
            <a:off x="16657519" y="10383869"/>
            <a:ext cx="367009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Conservative</a:t>
            </a:r>
          </a:p>
        </p:txBody>
      </p:sp>
      <p:sp>
        <p:nvSpPr>
          <p:cNvPr id="854" name="Notice that non conservative scheme also suffers from incorrect wave speed"/>
          <p:cNvSpPr txBox="1"/>
          <p:nvPr/>
        </p:nvSpPr>
        <p:spPr>
          <a:xfrm>
            <a:off x="2011792" y="11745135"/>
            <a:ext cx="2110526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Notice that non conservative scheme also suffers from incorrect wave speed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57"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58" name="Fundamentals of Finite Volume Metho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Fundamentals of Finite Volume Method</a:t>
            </a:r>
          </a:p>
        </p:txBody>
      </p:sp>
      <p:sp>
        <p:nvSpPr>
          <p:cNvPr id="859" name="Finite Volume Method"/>
          <p:cNvSpPr txBox="1"/>
          <p:nvPr/>
        </p:nvSpPr>
        <p:spPr>
          <a:xfrm>
            <a:off x="1469322" y="25362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Finite Volume Method </a:t>
            </a:r>
          </a:p>
        </p:txBody>
      </p:sp>
      <p:sp>
        <p:nvSpPr>
          <p:cNvPr id="860"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861" name="Equation"/>
          <p:cNvSpPr txBox="1"/>
          <p:nvPr/>
        </p:nvSpPr>
        <p:spPr>
          <a:xfrm>
            <a:off x="7694182" y="3762945"/>
            <a:ext cx="7882481" cy="130576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p>
                  </m:sSubSup>
                  <m:r>
                    <a:rPr xmlns:a="http://schemas.openxmlformats.org/drawingml/2006/main" sz="4800" i="1">
                      <a:solidFill>
                        <a:srgbClr val="000000"/>
                      </a:solidFill>
                      <a:latin typeface="Cambria Math" panose="02040503050406030204" pitchFamily="18" charset="0"/>
                    </a:rPr>
                    <m:t>=</m:t>
                  </m:r>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862" name="Need to evaluate numerical fluxes with point wise (interface) values,"/>
          <p:cNvSpPr txBox="1"/>
          <p:nvPr/>
        </p:nvSpPr>
        <p:spPr>
          <a:xfrm>
            <a:off x="1547177" y="5499523"/>
            <a:ext cx="21289646" cy="879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Need to evaluate numerical fluxes with point wise (interface) values,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sSubSup>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up>
                    <m:r>
                      <a:rPr xmlns:a="http://schemas.openxmlformats.org/drawingml/2006/main" sz="5200" i="1">
                        <a:solidFill>
                          <a:srgbClr val="000000"/>
                        </a:solidFill>
                        <a:latin typeface="Cambria Math" panose="02040503050406030204" pitchFamily="18" charset="0"/>
                      </a:rPr>
                      <m:t>-</m:t>
                    </m:r>
                  </m:sup>
                </m:sSub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oMath>
            </a14:m>
          </a:p>
        </p:txBody>
      </p:sp>
      <p:sp>
        <p:nvSpPr>
          <p:cNvPr id="863" name="1. Reconstruct   using cell averages,"/>
          <p:cNvSpPr txBox="1"/>
          <p:nvPr/>
        </p:nvSpPr>
        <p:spPr>
          <a:xfrm>
            <a:off x="2582617" y="6652079"/>
            <a:ext cx="18659966" cy="8411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1. Reconstruct </a:t>
            </a:r>
            <a14:m>
              <m:oMath>
                <m:r>
                  <a:rPr xmlns:a="http://schemas.openxmlformats.org/drawingml/2006/main" sz="5200" i="1">
                    <a:solidFill>
                      <a:srgbClr val="000000"/>
                    </a:solidFill>
                    <a:latin typeface="Cambria Math" panose="02040503050406030204" pitchFamily="18" charset="0"/>
                  </a:rPr>
                  <m:t>u</m:t>
                </m:r>
              </m:oMath>
            </a14:m>
            <a:r>
              <a:t> using cell averages, </a:t>
            </a:r>
            <a14:m>
              <m:oMath>
                <m:sSub>
                  <m:e>
                    <m:bar>
                      <m:barPr>
                        <m:ctrlPr>
                          <a:rPr xmlns:a="http://schemas.openxmlformats.org/drawingml/2006/main" sz="5200" i="1">
                            <a:solidFill>
                              <a:srgbClr val="000000"/>
                            </a:solidFill>
                            <a:latin typeface="Cambria Math" panose="02040503050406030204" pitchFamily="18" charset="0"/>
                          </a:rPr>
                        </m:ctrlPr>
                        <m:pos m:val="top"/>
                      </m:barPr>
                      <m:e>
                        <m:r>
                          <a:rPr xmlns:a="http://schemas.openxmlformats.org/drawingml/2006/main" sz="5200" i="1">
                            <a:solidFill>
                              <a:srgbClr val="000000"/>
                            </a:solidFill>
                            <a:latin typeface="Cambria Math" panose="02040503050406030204" pitchFamily="18" charset="0"/>
                          </a:rPr>
                          <m:t>u</m:t>
                        </m:r>
                      </m:e>
                    </m:bar>
                  </m:e>
                  <m:sub>
                    <m:r>
                      <a:rPr xmlns:a="http://schemas.openxmlformats.org/drawingml/2006/main" sz="5200" i="1">
                        <a:solidFill>
                          <a:srgbClr val="000000"/>
                        </a:solidFill>
                        <a:latin typeface="Cambria Math" panose="02040503050406030204" pitchFamily="18" charset="0"/>
                      </a:rPr>
                      <m:t>i</m:t>
                    </m:r>
                  </m:sub>
                </m:sSub>
              </m:oMath>
            </a14:m>
            <a:r>
              <a:t> </a:t>
            </a:r>
          </a:p>
        </p:txBody>
      </p:sp>
      <p:sp>
        <p:nvSpPr>
          <p:cNvPr id="864" name="2. Evaluate reconstruction at the interface,"/>
          <p:cNvSpPr txBox="1"/>
          <p:nvPr/>
        </p:nvSpPr>
        <p:spPr>
          <a:xfrm>
            <a:off x="2690896" y="7779634"/>
            <a:ext cx="18846497" cy="879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2. Evaluate reconstruction at the interface, </a:t>
            </a:r>
            <a14:m>
              <m:oMath>
                <m:sSup>
                  <m:e>
                    <m:r>
                      <a:rPr xmlns:a="http://schemas.openxmlformats.org/drawingml/2006/main" sz="5200" i="1">
                        <a:solidFill>
                          <a:srgbClr val="000000"/>
                        </a:solidFill>
                        <a:latin typeface="Cambria Math" panose="02040503050406030204" pitchFamily="18" charset="0"/>
                      </a:rPr>
                      <m:t>u</m:t>
                    </m:r>
                  </m:e>
                  <m:sup>
                    <m:r>
                      <a:rPr xmlns:a="http://schemas.openxmlformats.org/drawingml/2006/main" sz="5200" i="1">
                        <a:solidFill>
                          <a:srgbClr val="000000"/>
                        </a:solidFill>
                        <a:latin typeface="Cambria Math" panose="02040503050406030204" pitchFamily="18" charset="0"/>
                      </a:rPr>
                      <m:t>*</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oMath>
            </a14:m>
          </a:p>
        </p:txBody>
      </p:sp>
      <p:sp>
        <p:nvSpPr>
          <p:cNvPr id="865" name="3. Plug interface value into flux,"/>
          <p:cNvSpPr txBox="1"/>
          <p:nvPr/>
        </p:nvSpPr>
        <p:spPr>
          <a:xfrm>
            <a:off x="2305440" y="9076581"/>
            <a:ext cx="18659965" cy="87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r>
              <a:t>3. Plug interface value into flux,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sSup>
                  <m:e>
                    <m:r>
                      <a:rPr xmlns:a="http://schemas.openxmlformats.org/drawingml/2006/main" sz="5200" i="1">
                        <a:solidFill>
                          <a:srgbClr val="000000"/>
                        </a:solidFill>
                        <a:latin typeface="Cambria Math" panose="02040503050406030204" pitchFamily="18" charset="0"/>
                      </a:rPr>
                      <m:t>u</m:t>
                    </m:r>
                  </m:e>
                  <m:sup>
                    <m:r>
                      <a:rPr xmlns:a="http://schemas.openxmlformats.org/drawingml/2006/main" sz="5200" i="1">
                        <a:solidFill>
                          <a:srgbClr val="000000"/>
                        </a:solidFill>
                        <a:latin typeface="Cambria Math" panose="02040503050406030204" pitchFamily="18" charset="0"/>
                      </a:rPr>
                      <m:t>*</m:t>
                    </m:r>
                  </m:sup>
                </m:s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oMath>
            </a14: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86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6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6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86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65" grpId="5"/>
      <p:bldP build="whole" bldLvl="1" animBg="1" rev="0" advAuto="0" spid="863" grpId="3"/>
      <p:bldP build="whole" bldLvl="1" animBg="1" rev="0" advAuto="0" spid="864" grpId="4"/>
      <p:bldP build="whole" bldLvl="1" animBg="1" rev="0" advAuto="0" spid="861" grpId="1"/>
      <p:bldP build="whole" bldLvl="1" animBg="1" rev="0" advAuto="0" spid="862"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15"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16" name="Motivation and Goals for this talk"/>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Motivation and Goals for this talk</a:t>
            </a:r>
          </a:p>
        </p:txBody>
      </p:sp>
      <p:sp>
        <p:nvSpPr>
          <p:cNvPr id="217" name="Idealistic goals:"/>
          <p:cNvSpPr txBox="1"/>
          <p:nvPr/>
        </p:nvSpPr>
        <p:spPr>
          <a:xfrm>
            <a:off x="1545522" y="2612476"/>
            <a:ext cx="11633201"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Idealistic goals:</a:t>
            </a:r>
          </a:p>
        </p:txBody>
      </p:sp>
      <p:sp>
        <p:nvSpPr>
          <p:cNvPr id="218" name="Slide Number"/>
          <p:cNvSpPr txBox="1"/>
          <p:nvPr>
            <p:ph type="sldNum" sz="quarter" idx="4294967295"/>
          </p:nvPr>
        </p:nvSpPr>
        <p:spPr>
          <a:xfrm>
            <a:off x="22928862" y="13143473"/>
            <a:ext cx="362939"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219" name="1. Convince you numerical analysis is not boring"/>
          <p:cNvSpPr txBox="1"/>
          <p:nvPr/>
        </p:nvSpPr>
        <p:spPr>
          <a:xfrm>
            <a:off x="1297872" y="4597051"/>
            <a:ext cx="15436976" cy="8308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700">
                <a:latin typeface="Calibri"/>
                <a:ea typeface="Calibri"/>
                <a:cs typeface="Calibri"/>
                <a:sym typeface="Calibri"/>
              </a:defRPr>
            </a:lvl1pPr>
          </a:lstStyle>
          <a:p>
            <a:pPr/>
            <a:r>
              <a:t>1. Convince you numerical analysis is not boring</a:t>
            </a:r>
          </a:p>
        </p:txBody>
      </p:sp>
      <p:sp>
        <p:nvSpPr>
          <p:cNvPr id="220" name="2. Show in an intuitive way why FVMs were developed and when you should use them"/>
          <p:cNvSpPr txBox="1"/>
          <p:nvPr/>
        </p:nvSpPr>
        <p:spPr>
          <a:xfrm>
            <a:off x="1418191" y="7179919"/>
            <a:ext cx="21674619" cy="16469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700">
                <a:latin typeface="Calibri"/>
                <a:ea typeface="Calibri"/>
                <a:cs typeface="Calibri"/>
                <a:sym typeface="Calibri"/>
              </a:defRPr>
            </a:lvl1pPr>
          </a:lstStyle>
          <a:p>
            <a:pPr/>
            <a:r>
              <a:t>2. Show in an intuitive way why FVMs were developed and when you should use them</a:t>
            </a:r>
          </a:p>
        </p:txBody>
      </p:sp>
      <p:sp>
        <p:nvSpPr>
          <p:cNvPr id="221" name="Text"/>
          <p:cNvSpPr txBox="1"/>
          <p:nvPr/>
        </p:nvSpPr>
        <p:spPr>
          <a:xfrm>
            <a:off x="12192000" y="6453784"/>
            <a:ext cx="12700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68"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69" name="Limiters and MUSCL Scheme"/>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Limiters and MUSCL Scheme</a:t>
            </a:r>
          </a:p>
        </p:txBody>
      </p:sp>
      <p:sp>
        <p:nvSpPr>
          <p:cNvPr id="870" name="The best of both worlds"/>
          <p:cNvSpPr txBox="1"/>
          <p:nvPr/>
        </p:nvSpPr>
        <p:spPr>
          <a:xfrm>
            <a:off x="1545522" y="23711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The best of both worlds</a:t>
            </a:r>
          </a:p>
        </p:txBody>
      </p:sp>
      <p:sp>
        <p:nvSpPr>
          <p:cNvPr id="871"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872" name="We know the ingredients to get conservation and avoid oscillations, but stuck with first order accuracy - even away from shocks. We are getting unnecessary diffusion even in smooth regions"/>
          <p:cNvSpPr txBox="1"/>
          <p:nvPr/>
        </p:nvSpPr>
        <p:spPr>
          <a:xfrm>
            <a:off x="1547177" y="3326090"/>
            <a:ext cx="21289646" cy="1969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We know the ingredients to get conservation and avoid oscillations, but stuck with first order accuracy - even away from shocks. We are getting unnecessary diffusion even in smooth regions</a:t>
            </a:r>
          </a:p>
        </p:txBody>
      </p:sp>
      <p:sp>
        <p:nvSpPr>
          <p:cNvPr id="873" name="Maybe we can use higher order scheme in smooth region (no diffusion) then switch to low order scheme near large gradients (no oscillations)."/>
          <p:cNvSpPr txBox="1"/>
          <p:nvPr/>
        </p:nvSpPr>
        <p:spPr>
          <a:xfrm>
            <a:off x="1547177" y="5619857"/>
            <a:ext cx="21289646" cy="1368108"/>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Maybe we can use higher order scheme in smooth region (no diffusion) then switch to low order scheme near large gradients (no oscillations). </a:t>
            </a:r>
          </a:p>
        </p:txBody>
      </p:sp>
      <p:sp>
        <p:nvSpPr>
          <p:cNvPr id="874" name="This is the core idea behind Flux/Slope Limiters/ &quot;Monotonic Upstream-centered Scheme for Conservation Laws&quot;"/>
          <p:cNvSpPr txBox="1"/>
          <p:nvPr/>
        </p:nvSpPr>
        <p:spPr>
          <a:xfrm>
            <a:off x="1547177" y="7312675"/>
            <a:ext cx="21289646" cy="1342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This is the core idea behind </a:t>
            </a:r>
            <a:r>
              <a:rPr u="sng"/>
              <a:t>Flux/Slope Limiters/ "Monotonic Upstream-centered Scheme for Conservation Laws"</a:t>
            </a:r>
          </a:p>
        </p:txBody>
      </p:sp>
      <p:sp>
        <p:nvSpPr>
          <p:cNvPr id="875" name="We need to pick 1. higher order scheme and 2. a way to switch.…"/>
          <p:cNvSpPr txBox="1"/>
          <p:nvPr/>
        </p:nvSpPr>
        <p:spPr>
          <a:xfrm>
            <a:off x="1547177" y="9171146"/>
            <a:ext cx="21289646" cy="1914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We need to pick 1. higher order scheme and 2. a way to switch. </a:t>
            </a:r>
          </a:p>
          <a:p>
            <a:pPr>
              <a:lnSpc>
                <a:spcPct val="80000"/>
              </a:lnSpc>
              <a:defRPr>
                <a:latin typeface="Calibri"/>
                <a:ea typeface="Calibri"/>
                <a:cs typeface="Calibri"/>
                <a:sym typeface="Calibri"/>
              </a:defRPr>
            </a:pPr>
            <a:r>
              <a:t>(For low order scheme we are kind of stuck with the upwinding (barrier theorem)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3" grpId="1"/>
      <p:bldP build="whole" bldLvl="1" animBg="1" rev="0" advAuto="0" spid="875" grpId="3"/>
      <p:bldP build="whole" bldLvl="1" animBg="1" rev="0" advAuto="0" spid="874" grpId="2"/>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78"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79" name="Limiters and MUSCL Scheme"/>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Limiters and MUSCL Scheme</a:t>
            </a:r>
          </a:p>
        </p:txBody>
      </p:sp>
      <p:sp>
        <p:nvSpPr>
          <p:cNvPr id="880" name="Flux Limiters"/>
          <p:cNvSpPr txBox="1"/>
          <p:nvPr/>
        </p:nvSpPr>
        <p:spPr>
          <a:xfrm>
            <a:off x="1545522" y="23711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Flux Limiters</a:t>
            </a:r>
          </a:p>
        </p:txBody>
      </p:sp>
      <p:sp>
        <p:nvSpPr>
          <p:cNvPr id="881"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882" name="Recall our semi discrete form"/>
          <p:cNvSpPr txBox="1"/>
          <p:nvPr/>
        </p:nvSpPr>
        <p:spPr>
          <a:xfrm>
            <a:off x="1549400" y="34772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Recall our semi discrete form</a:t>
            </a:r>
          </a:p>
        </p:txBody>
      </p:sp>
      <p:sp>
        <p:nvSpPr>
          <p:cNvPr id="883" name="We take each interface flux to be a convex combinations of high and low order schemes:"/>
          <p:cNvSpPr txBox="1"/>
          <p:nvPr/>
        </p:nvSpPr>
        <p:spPr>
          <a:xfrm>
            <a:off x="1269999" y="5417889"/>
            <a:ext cx="22331584"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We take each interface flux to be a convex combinations of high and low order schemes:</a:t>
            </a:r>
          </a:p>
        </p:txBody>
      </p:sp>
      <p:sp>
        <p:nvSpPr>
          <p:cNvPr id="884" name="Text"/>
          <p:cNvSpPr txBox="1"/>
          <p:nvPr/>
        </p:nvSpPr>
        <p:spPr>
          <a:xfrm>
            <a:off x="3886199" y="9172395"/>
            <a:ext cx="16611603" cy="20037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80000"/>
              </a:lnSpc>
              <a:defRPr>
                <a:latin typeface="Calibri"/>
                <a:ea typeface="Calibri"/>
                <a:cs typeface="Calibri"/>
                <a:sym typeface="Calibri"/>
              </a:defRPr>
            </a:pPr>
            <a14:m>
              <m:oMath>
                <m:r>
                  <a:rPr xmlns:a="http://schemas.openxmlformats.org/drawingml/2006/main" sz="5200" i="1">
                    <a:solidFill>
                      <a:srgbClr val="000000"/>
                    </a:solidFill>
                    <a:latin typeface="Cambria Math" panose="02040503050406030204" pitchFamily="18" charset="0"/>
                  </a:rPr>
                  <m:t>ϕ</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r>
                  <a:rPr xmlns:a="http://schemas.openxmlformats.org/drawingml/2006/main" sz="5200" i="1">
                    <a:solidFill>
                      <a:srgbClr val="000000"/>
                    </a:solidFill>
                    <a:latin typeface="Cambria Math" panose="02040503050406030204" pitchFamily="18" charset="0"/>
                  </a:rPr>
                  <m:t>=</m:t>
                </m:r>
                <m:sSubSup>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up>
                    <m:r>
                      <a:rPr xmlns:a="http://schemas.openxmlformats.org/drawingml/2006/main" sz="5200" i="1">
                        <a:solidFill>
                          <a:srgbClr val="000000"/>
                        </a:solidFill>
                        <a:latin typeface="Cambria Math" panose="02040503050406030204" pitchFamily="18" charset="0"/>
                      </a:rPr>
                      <m:t>h</m:t>
                    </m:r>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g</m:t>
                    </m:r>
                    <m:r>
                      <a:rPr xmlns:a="http://schemas.openxmlformats.org/drawingml/2006/main" sz="5200" i="1">
                        <a:solidFill>
                          <a:srgbClr val="000000"/>
                        </a:solidFill>
                        <a:latin typeface="Cambria Math" panose="02040503050406030204" pitchFamily="18" charset="0"/>
                      </a:rPr>
                      <m:t>h</m:t>
                    </m:r>
                  </m:sup>
                </m:sSubSup>
                <m:r>
                  <a:rPr xmlns:a="http://schemas.openxmlformats.org/drawingml/2006/main" sz="5200" i="1">
                    <a:solidFill>
                      <a:srgbClr val="000000"/>
                    </a:solidFill>
                    <a:latin typeface="Cambria Math" panose="02040503050406030204" pitchFamily="18" charset="0"/>
                  </a:rPr>
                  <m:t>-</m:t>
                </m:r>
                <m:sSubSup>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up>
                    <m:r>
                      <a:rPr xmlns:a="http://schemas.openxmlformats.org/drawingml/2006/main" sz="5200" i="1">
                        <a:solidFill>
                          <a:srgbClr val="000000"/>
                        </a:solidFill>
                        <a:latin typeface="Cambria Math" panose="02040503050406030204" pitchFamily="18" charset="0"/>
                      </a:rPr>
                      <m:t>h</m:t>
                    </m:r>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g</m:t>
                    </m:r>
                    <m:r>
                      <a:rPr xmlns:a="http://schemas.openxmlformats.org/drawingml/2006/main" sz="5200" i="1">
                        <a:solidFill>
                          <a:srgbClr val="000000"/>
                        </a:solidFill>
                        <a:latin typeface="Cambria Math" panose="02040503050406030204" pitchFamily="18" charset="0"/>
                      </a:rPr>
                      <m:t>h</m:t>
                    </m:r>
                  </m:sup>
                </m:sSubSup>
              </m:oMath>
            </a14:m>
            <a:r>
              <a:t> </a:t>
            </a:r>
            <a14:m>
              <m:oMath>
                <m:r>
                  <a:rPr xmlns:a="http://schemas.openxmlformats.org/drawingml/2006/main" sz="5200" i="1">
                    <a:solidFill>
                      <a:srgbClr val="000000"/>
                    </a:solidFill>
                    <a:latin typeface="Cambria Math" panose="02040503050406030204" pitchFamily="18" charset="0"/>
                  </a:rPr>
                  <m:t>ϕ</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r>
                  <a:rPr xmlns:a="http://schemas.openxmlformats.org/drawingml/2006/main" sz="5200" i="1">
                    <a:solidFill>
                      <a:srgbClr val="000000"/>
                    </a:solidFill>
                    <a:latin typeface="Cambria Math" panose="02040503050406030204" pitchFamily="18" charset="0"/>
                  </a:rPr>
                  <m:t>=</m:t>
                </m:r>
                <m:sSubSup>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up>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o</m:t>
                    </m:r>
                    <m:r>
                      <a:rPr xmlns:a="http://schemas.openxmlformats.org/drawingml/2006/main" sz="5200" i="1">
                        <a:solidFill>
                          <a:srgbClr val="000000"/>
                        </a:solidFill>
                        <a:latin typeface="Cambria Math" panose="02040503050406030204" pitchFamily="18" charset="0"/>
                      </a:rPr>
                      <m:t>w</m:t>
                    </m:r>
                  </m:sup>
                </m:sSubSup>
                <m:r>
                  <a:rPr xmlns:a="http://schemas.openxmlformats.org/drawingml/2006/main" sz="5200" i="1">
                    <a:solidFill>
                      <a:srgbClr val="000000"/>
                    </a:solidFill>
                    <a:latin typeface="Cambria Math" panose="02040503050406030204" pitchFamily="18" charset="0"/>
                  </a:rPr>
                  <m:t>-</m:t>
                </m:r>
                <m:sSubSup>
                  <m:e>
                    <m:r>
                      <a:rPr xmlns:a="http://schemas.openxmlformats.org/drawingml/2006/main" sz="5200" i="1">
                        <a:solidFill>
                          <a:srgbClr val="000000"/>
                        </a:solidFill>
                        <a:latin typeface="Cambria Math" panose="02040503050406030204" pitchFamily="18" charset="0"/>
                      </a:rPr>
                      <m:t>f</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up>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o</m:t>
                    </m:r>
                    <m:r>
                      <a:rPr xmlns:a="http://schemas.openxmlformats.org/drawingml/2006/main" sz="5200" i="1">
                        <a:solidFill>
                          <a:srgbClr val="000000"/>
                        </a:solidFill>
                        <a:latin typeface="Cambria Math" panose="02040503050406030204" pitchFamily="18" charset="0"/>
                      </a:rPr>
                      <m:t>w</m:t>
                    </m:r>
                  </m:sup>
                </m:sSubSup>
              </m:oMath>
            </a14:m>
          </a:p>
        </p:txBody>
      </p:sp>
      <p:sp>
        <p:nvSpPr>
          <p:cNvPr id="885" name="Equation"/>
          <p:cNvSpPr txBox="1"/>
          <p:nvPr/>
        </p:nvSpPr>
        <p:spPr>
          <a:xfrm>
            <a:off x="9441208" y="3182518"/>
            <a:ext cx="8554047" cy="130576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4800" i="1">
                          <a:solidFill>
                            <a:srgbClr val="000000"/>
                          </a:solidFill>
                          <a:latin typeface="Cambria Math" panose="02040503050406030204" pitchFamily="18" charset="0"/>
                        </a:rPr>
                      </m:ctrlPr>
                      <m:type m:val="bar"/>
                    </m:fPr>
                    <m:num>
                      <m:r>
                        <m:rPr>
                          <m:sty m:val="p"/>
                        </m:rPr>
                        <a:rPr xmlns:a="http://schemas.openxmlformats.org/drawingml/2006/main" sz="4800" i="1">
                          <a:solidFill>
                            <a:srgbClr val="000000"/>
                          </a:solidFill>
                          <a:latin typeface="Cambria Math" panose="02040503050406030204" pitchFamily="18" charset="0"/>
                        </a:rPr>
                        <m:t>∂</m:t>
                      </m:r>
                      <m:bar>
                        <m:barPr>
                          <m:ctrlPr>
                            <a:rPr xmlns:a="http://schemas.openxmlformats.org/drawingml/2006/main" sz="4800" i="1">
                              <a:solidFill>
                                <a:srgbClr val="000000"/>
                              </a:solidFill>
                              <a:latin typeface="Cambria Math" panose="02040503050406030204" pitchFamily="18" charset="0"/>
                            </a:rPr>
                          </m:ctrlPr>
                          <m:pos m:val="top"/>
                        </m:barPr>
                        <m:e>
                          <m:r>
                            <a:rPr xmlns:a="http://schemas.openxmlformats.org/drawingml/2006/main" sz="4800" i="1">
                              <a:solidFill>
                                <a:srgbClr val="000000"/>
                              </a:solidFill>
                              <a:latin typeface="Cambria Math" panose="02040503050406030204" pitchFamily="18" charset="0"/>
                            </a:rPr>
                            <m:t>u</m:t>
                          </m:r>
                        </m:e>
                      </m:bar>
                    </m:num>
                    <m:den>
                      <m:r>
                        <m:rPr>
                          <m:sty m:val="p"/>
                        </m:rP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den>
                  </m:f>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1</m:t>
                      </m:r>
                    </m:num>
                    <m:den>
                      <m:r>
                        <m:rPr>
                          <m:sty m:val="p"/>
                        </m:rPr>
                        <a:rPr xmlns:a="http://schemas.openxmlformats.org/drawingml/2006/main" sz="4800" i="1">
                          <a:solidFill>
                            <a:srgbClr val="000000"/>
                          </a:solidFill>
                          <a:latin typeface="Cambria Math" panose="02040503050406030204" pitchFamily="18" charset="0"/>
                        </a:rPr>
                        <m:t>Δ</m:t>
                      </m:r>
                      <m:r>
                        <a:rPr xmlns:a="http://schemas.openxmlformats.org/drawingml/2006/main" sz="4800" i="1">
                          <a:solidFill>
                            <a:srgbClr val="000000"/>
                          </a:solidFill>
                          <a:latin typeface="Cambria Math" panose="02040503050406030204" pitchFamily="18" charset="0"/>
                        </a:rPr>
                        <m:t>x</m:t>
                      </m:r>
                    </m:den>
                  </m:f>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F</m:t>
                      </m:r>
                    </m:e>
                    <m:sub>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886" name="Equation"/>
          <p:cNvSpPr txBox="1"/>
          <p:nvPr/>
        </p:nvSpPr>
        <p:spPr>
          <a:xfrm>
            <a:off x="7343448" y="6690962"/>
            <a:ext cx="9697104" cy="192472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m>
                    <m:mPr>
                      <m:ctrlPr>
                        <a:rPr xmlns:a="http://schemas.openxmlformats.org/drawingml/2006/main" sz="48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sSub>
                          <m:e>
                            <m:argPr>
                              <m:scrLvl m:val="0"/>
                            </m:argPr>
                            <m:r>
                              <a:rPr xmlns:a="http://schemas.openxmlformats.org/drawingml/2006/main" sz="4800" i="1">
                                <a:solidFill>
                                  <a:srgbClr val="000000"/>
                                </a:solidFill>
                                <a:latin typeface="Cambria Math" panose="02040503050406030204" pitchFamily="18" charset="0"/>
                              </a:rPr>
                              <m:t>u</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e>
                      <m:e>
                        <m:r>
                          <a:rPr xmlns:a="http://schemas.openxmlformats.org/drawingml/2006/main" sz="4800" i="1">
                            <a:solidFill>
                              <a:srgbClr val="000000"/>
                            </a:solidFill>
                            <a:latin typeface="Cambria Math" panose="02040503050406030204" pitchFamily="18" charset="0"/>
                          </a:rPr>
                          <m:t>=</m:t>
                        </m:r>
                        <m:sSubSup>
                          <m:e>
                            <m:argPr>
                              <m:scrLvl m:val="0"/>
                            </m:argPr>
                            <m:r>
                              <a:rPr xmlns:a="http://schemas.openxmlformats.org/drawingml/2006/main" sz="4800" i="1">
                                <a:solidFill>
                                  <a:srgbClr val="000000"/>
                                </a:solidFill>
                                <a:latin typeface="Cambria Math" panose="02040503050406030204" pitchFamily="18" charset="0"/>
                              </a:rPr>
                              <m:t>f</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argPr>
                              <m:scrLvl m:val="0"/>
                            </m:argP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w</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sSub>
                          <m:e>
                            <m:argPr>
                              <m:scrLvl m:val="0"/>
                            </m:argPr>
                            <m:r>
                              <a:rPr xmlns:a="http://schemas.openxmlformats.org/drawingml/2006/main" sz="4800" i="1">
                                <a:solidFill>
                                  <a:srgbClr val="000000"/>
                                </a:solidFill>
                                <a:latin typeface="Cambria Math" panose="02040503050406030204" pitchFamily="18" charset="0"/>
                              </a:rPr>
                              <m:t>r</m:t>
                            </m:r>
                          </m:e>
                          <m:sub>
                            <m:argPr>
                              <m:scrLvl m:val="0"/>
                            </m:argPr>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Sup>
                          <m:e>
                            <m:argPr>
                              <m:scrLvl m:val="0"/>
                            </m:argPr>
                            <m:r>
                              <a:rPr xmlns:a="http://schemas.openxmlformats.org/drawingml/2006/main" sz="4800" i="1">
                                <a:solidFill>
                                  <a:srgbClr val="000000"/>
                                </a:solidFill>
                                <a:latin typeface="Cambria Math" panose="02040503050406030204" pitchFamily="18" charset="0"/>
                              </a:rPr>
                              <m:t>f</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argPr>
                              <m:scrLvl m:val="0"/>
                            </m:argP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w</m:t>
                            </m:r>
                          </m:sup>
                        </m:sSubSup>
                        <m:r>
                          <a:rPr xmlns:a="http://schemas.openxmlformats.org/drawingml/2006/main" sz="4800" i="1">
                            <a:solidFill>
                              <a:srgbClr val="000000"/>
                            </a:solidFill>
                            <a:latin typeface="Cambria Math" panose="02040503050406030204" pitchFamily="18" charset="0"/>
                          </a:rPr>
                          <m:t>-</m:t>
                        </m:r>
                        <m:sSubSup>
                          <m:e>
                            <m:argPr>
                              <m:scrLvl m:val="0"/>
                            </m:argPr>
                            <m:r>
                              <a:rPr xmlns:a="http://schemas.openxmlformats.org/drawingml/2006/main" sz="4800" i="1">
                                <a:solidFill>
                                  <a:srgbClr val="000000"/>
                                </a:solidFill>
                                <a:latin typeface="Cambria Math" panose="02040503050406030204" pitchFamily="18" charset="0"/>
                              </a:rPr>
                              <m:t>f</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argPr>
                              <m:scrLvl m:val="0"/>
                            </m:argPr>
                            <m:r>
                              <a:rPr xmlns:a="http://schemas.openxmlformats.org/drawingml/2006/main" sz="4800" i="1">
                                <a:solidFill>
                                  <a:srgbClr val="000000"/>
                                </a:solidFill>
                                <a:latin typeface="Cambria Math" panose="02040503050406030204" pitchFamily="18" charset="0"/>
                              </a:rPr>
                              <m:t>h</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h</m:t>
                            </m:r>
                          </m:sup>
                        </m:sSubSup>
                        <m:r>
                          <a:rPr xmlns:a="http://schemas.openxmlformats.org/drawingml/2006/main" sz="4800" i="1">
                            <a:solidFill>
                              <a:srgbClr val="000000"/>
                            </a:solidFill>
                            <a:latin typeface="Cambria Math" panose="02040503050406030204" pitchFamily="18" charset="0"/>
                          </a:rPr>
                          <m:t>)</m:t>
                        </m:r>
                      </m:e>
                    </m:mr>
                    <m:mr>
                      <m:e>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sSub>
                          <m:e>
                            <m:argPr>
                              <m:scrLvl m:val="0"/>
                            </m:argPr>
                            <m:r>
                              <a:rPr xmlns:a="http://schemas.openxmlformats.org/drawingml/2006/main" sz="4800" i="1">
                                <a:solidFill>
                                  <a:srgbClr val="000000"/>
                                </a:solidFill>
                                <a:latin typeface="Cambria Math" panose="02040503050406030204" pitchFamily="18" charset="0"/>
                              </a:rPr>
                              <m:t>u</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Sub>
                        <m:r>
                          <a:rPr xmlns:a="http://schemas.openxmlformats.org/drawingml/2006/main" sz="4800" i="1">
                            <a:solidFill>
                              <a:srgbClr val="000000"/>
                            </a:solidFill>
                            <a:latin typeface="Cambria Math" panose="02040503050406030204" pitchFamily="18" charset="0"/>
                          </a:rPr>
                          <m:t>)</m:t>
                        </m:r>
                      </m:e>
                      <m:e>
                        <m:r>
                          <a:rPr xmlns:a="http://schemas.openxmlformats.org/drawingml/2006/main" sz="4800" i="1">
                            <a:solidFill>
                              <a:srgbClr val="000000"/>
                            </a:solidFill>
                            <a:latin typeface="Cambria Math" panose="02040503050406030204" pitchFamily="18" charset="0"/>
                          </a:rPr>
                          <m:t>=</m:t>
                        </m:r>
                        <m:sSubSup>
                          <m:e>
                            <m:argPr>
                              <m:scrLvl m:val="0"/>
                            </m:argPr>
                            <m:r>
                              <a:rPr xmlns:a="http://schemas.openxmlformats.org/drawingml/2006/main" sz="4800" i="1">
                                <a:solidFill>
                                  <a:srgbClr val="000000"/>
                                </a:solidFill>
                                <a:latin typeface="Cambria Math" panose="02040503050406030204" pitchFamily="18" charset="0"/>
                              </a:rPr>
                              <m:t>f</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argPr>
                              <m:scrLvl m:val="0"/>
                            </m:argP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w</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sSub>
                          <m:e>
                            <m:argPr>
                              <m:scrLvl m:val="0"/>
                            </m:argPr>
                            <m:r>
                              <a:rPr xmlns:a="http://schemas.openxmlformats.org/drawingml/2006/main" sz="4800" i="1">
                                <a:solidFill>
                                  <a:srgbClr val="000000"/>
                                </a:solidFill>
                                <a:latin typeface="Cambria Math" panose="02040503050406030204" pitchFamily="18" charset="0"/>
                              </a:rPr>
                              <m:t>r</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Sup>
                          <m:e>
                            <m:argPr>
                              <m:scrLvl m:val="0"/>
                            </m:argPr>
                            <m:r>
                              <a:rPr xmlns:a="http://schemas.openxmlformats.org/drawingml/2006/main" sz="4800" i="1">
                                <a:solidFill>
                                  <a:srgbClr val="000000"/>
                                </a:solidFill>
                                <a:latin typeface="Cambria Math" panose="02040503050406030204" pitchFamily="18" charset="0"/>
                              </a:rPr>
                              <m:t>f</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argPr>
                              <m:scrLvl m:val="0"/>
                            </m:argP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w</m:t>
                            </m:r>
                          </m:sup>
                        </m:sSubSup>
                        <m:r>
                          <a:rPr xmlns:a="http://schemas.openxmlformats.org/drawingml/2006/main" sz="4800" i="1">
                            <a:solidFill>
                              <a:srgbClr val="000000"/>
                            </a:solidFill>
                            <a:latin typeface="Cambria Math" panose="02040503050406030204" pitchFamily="18" charset="0"/>
                          </a:rPr>
                          <m:t>-</m:t>
                        </m:r>
                        <m:sSubSup>
                          <m:e>
                            <m:argPr>
                              <m:scrLvl m:val="0"/>
                            </m:argPr>
                            <m:r>
                              <a:rPr xmlns:a="http://schemas.openxmlformats.org/drawingml/2006/main" sz="4800" i="1">
                                <a:solidFill>
                                  <a:srgbClr val="000000"/>
                                </a:solidFill>
                                <a:latin typeface="Cambria Math" panose="02040503050406030204" pitchFamily="18" charset="0"/>
                              </a:rPr>
                              <m:t>f</m:t>
                            </m:r>
                          </m:e>
                          <m:sub>
                            <m:argPr>
                              <m:scrLvl m:val="0"/>
                            </m:argP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sub>
                          <m:sup>
                            <m:argPr>
                              <m:scrLvl m:val="0"/>
                            </m:argPr>
                            <m:r>
                              <a:rPr xmlns:a="http://schemas.openxmlformats.org/drawingml/2006/main" sz="4800" i="1">
                                <a:solidFill>
                                  <a:srgbClr val="000000"/>
                                </a:solidFill>
                                <a:latin typeface="Cambria Math" panose="02040503050406030204" pitchFamily="18" charset="0"/>
                              </a:rPr>
                              <m:t>h</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h</m:t>
                            </m:r>
                          </m:sup>
                        </m:sSubSup>
                        <m:r>
                          <a:rPr xmlns:a="http://schemas.openxmlformats.org/drawingml/2006/main" sz="4800" i="1">
                            <a:solidFill>
                              <a:srgbClr val="000000"/>
                            </a:solidFill>
                            <a:latin typeface="Cambria Math" panose="02040503050406030204" pitchFamily="18" charset="0"/>
                          </a:rPr>
                          <m:t>)</m:t>
                        </m:r>
                      </m:e>
                    </m:mr>
                  </m:m>
                </m:oMath>
              </m:oMathPara>
            </a14:m>
            <a:endParaRPr sz="4800"/>
          </a:p>
        </p:txBody>
      </p:sp>
      <p:sp>
        <p:nvSpPr>
          <p:cNvPr id="887" name="is our switching function and…"/>
          <p:cNvSpPr txBox="1"/>
          <p:nvPr/>
        </p:nvSpPr>
        <p:spPr>
          <a:xfrm>
            <a:off x="12334109" y="6458750"/>
            <a:ext cx="15432659" cy="39864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70000"/>
              </a:lnSpc>
              <a:spcBef>
                <a:spcPts val="8600"/>
              </a:spcBef>
              <a:defRPr>
                <a:latin typeface="Calibri"/>
                <a:ea typeface="Calibri"/>
                <a:cs typeface="Calibri"/>
                <a:sym typeface="Calibri"/>
              </a:defRPr>
            </a:pPr>
            <a14:m>
              <m:oMath>
                <m:r>
                  <a:rPr xmlns:a="http://schemas.openxmlformats.org/drawingml/2006/main" sz="5200" i="1">
                    <a:solidFill>
                      <a:srgbClr val="000000"/>
                    </a:solidFill>
                    <a:latin typeface="Cambria Math" panose="02040503050406030204" pitchFamily="18" charset="0"/>
                  </a:rPr>
                  <m:t>ϕ</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r</m:t>
                    </m:r>
                  </m:e>
                  <m:sub>
                    <m:r>
                      <a:rPr xmlns:a="http://schemas.openxmlformats.org/drawingml/2006/main" sz="5200" i="1">
                        <a:solidFill>
                          <a:srgbClr val="000000"/>
                        </a:solidFill>
                        <a:latin typeface="Cambria Math" panose="02040503050406030204" pitchFamily="18" charset="0"/>
                      </a:rPr>
                      <m:t>i</m:t>
                    </m:r>
                  </m:sub>
                </m:sSub>
                <m:r>
                  <a:rPr xmlns:a="http://schemas.openxmlformats.org/drawingml/2006/main" sz="5200" i="1">
                    <a:solidFill>
                      <a:srgbClr val="000000"/>
                    </a:solidFill>
                    <a:latin typeface="Cambria Math" panose="02040503050406030204" pitchFamily="18" charset="0"/>
                  </a:rPr>
                  <m:t>)</m:t>
                </m:r>
              </m:oMath>
            </a14:m>
            <a:r>
              <a:t> is our switching function and</a:t>
            </a:r>
          </a:p>
          <a:p>
            <a:pPr>
              <a:lnSpc>
                <a:spcPct val="70000"/>
              </a:lnSpc>
              <a:spcBef>
                <a:spcPts val="1600"/>
              </a:spcBef>
              <a:defRPr>
                <a:latin typeface="Calibri"/>
                <a:ea typeface="Calibri"/>
                <a:cs typeface="Calibri"/>
                <a:sym typeface="Calibri"/>
              </a:defRPr>
            </a:pPr>
            <a:r>
              <a:t> </a:t>
            </a:r>
            <a14:m>
              <m:oMath>
                <m:sSub>
                  <m:e>
                    <m:r>
                      <a:rPr xmlns:a="http://schemas.openxmlformats.org/drawingml/2006/main" sz="5200" i="1">
                        <a:solidFill>
                          <a:srgbClr val="000000"/>
                        </a:solidFill>
                        <a:latin typeface="Cambria Math" panose="02040503050406030204" pitchFamily="18" charset="0"/>
                      </a:rPr>
                      <m:t>r</m:t>
                    </m:r>
                  </m:e>
                  <m:sub>
                    <m:r>
                      <a:rPr xmlns:a="http://schemas.openxmlformats.org/drawingml/2006/main" sz="5200" i="1">
                        <a:solidFill>
                          <a:srgbClr val="000000"/>
                        </a:solidFill>
                        <a:latin typeface="Cambria Math" panose="02040503050406030204" pitchFamily="18" charset="0"/>
                      </a:rPr>
                      <m:t>i</m:t>
                    </m:r>
                  </m:sub>
                </m:sSub>
              </m:oMath>
            </a14:m>
            <a:r>
              <a:t> is our switching criteria.  </a:t>
            </a:r>
          </a:p>
          <a:p>
            <a:pPr>
              <a:lnSpc>
                <a:spcPct val="70000"/>
              </a:lnSpc>
              <a:spcBef>
                <a:spcPts val="1600"/>
              </a:spcBef>
              <a:defRPr>
                <a:latin typeface="Calibri"/>
                <a:ea typeface="Calibri"/>
                <a:cs typeface="Calibri"/>
                <a:sym typeface="Calibri"/>
              </a:defRPr>
            </a:pPr>
            <a:r>
              <a:t>We usually take ratio of successive gradients:</a:t>
            </a:r>
          </a:p>
          <a:p>
            <a:pPr algn="ctr">
              <a:lnSpc>
                <a:spcPct val="80000"/>
              </a:lnSpc>
              <a:spcBef>
                <a:spcPts val="0"/>
              </a:spcBef>
              <a:defRPr>
                <a:latin typeface="Calibri"/>
                <a:ea typeface="Calibri"/>
                <a:cs typeface="Calibri"/>
                <a:sym typeface="Calibri"/>
              </a:defRPr>
            </a:pPr>
            <a:r>
              <a:t> </a:t>
            </a:r>
            <a14:m>
              <m:oMath>
                <m:sSub>
                  <m:e>
                    <m:r>
                      <a:rPr xmlns:a="http://schemas.openxmlformats.org/drawingml/2006/main" sz="5200" i="1">
                        <a:solidFill>
                          <a:srgbClr val="000000"/>
                        </a:solidFill>
                        <a:latin typeface="Cambria Math" panose="02040503050406030204" pitchFamily="18" charset="0"/>
                      </a:rPr>
                      <m:t>r</m:t>
                    </m:r>
                  </m:e>
                  <m:sub>
                    <m:r>
                      <a:rPr xmlns:a="http://schemas.openxmlformats.org/drawingml/2006/main" sz="5200" i="1">
                        <a:solidFill>
                          <a:srgbClr val="000000"/>
                        </a:solidFill>
                        <a:latin typeface="Cambria Math" panose="02040503050406030204" pitchFamily="18" charset="0"/>
                      </a:rPr>
                      <m:t>i</m:t>
                    </m:r>
                  </m:sub>
                </m:sSub>
                <m:r>
                  <a:rPr xmlns:a="http://schemas.openxmlformats.org/drawingml/2006/main" sz="5200" i="1">
                    <a:solidFill>
                      <a:srgbClr val="000000"/>
                    </a:solidFill>
                    <a:latin typeface="Cambria Math" panose="02040503050406030204" pitchFamily="18" charset="0"/>
                  </a:rPr>
                  <m:t>=</m:t>
                </m:r>
                <m:f>
                  <m:fPr>
                    <m:ctrlPr>
                      <a:rPr xmlns:a="http://schemas.openxmlformats.org/drawingml/2006/main" sz="5200" i="1">
                        <a:solidFill>
                          <a:srgbClr val="000000"/>
                        </a:solidFill>
                        <a:latin typeface="Cambria Math" panose="02040503050406030204" pitchFamily="18" charset="0"/>
                      </a:rPr>
                    </m:ctrlPr>
                    <m:type m:val="bar"/>
                  </m:fPr>
                  <m:num>
                    <m:sSub>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i</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sub>
                    </m:sSub>
                  </m:num>
                  <m:den>
                    <m:sSub>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i</m:t>
                        </m:r>
                      </m:sub>
                    </m:sSub>
                  </m:den>
                </m:f>
              </m:oMath>
            </a14: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83"/>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8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88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path" nodeType="clickEffect" presetSubtype="0" presetID="-1" grpId="5" accel="50000" decel="50000" fill="hold">
                                  <p:stCondLst>
                                    <p:cond delay="0"/>
                                  </p:stCondLst>
                                  <p:childTnLst>
                                    <p:animMotion path="M 0.000000 0.000000 L -0.243346 0.000000" origin="layout" pathEditMode="relative">
                                      <p:cBhvr>
                                        <p:cTn id="21" dur="1000" fill="hold"/>
                                        <p:tgtEl>
                                          <p:spTgt spid="886"/>
                                        </p:tgtEl>
                                        <p:attrNameLst>
                                          <p:attrName>ppt_x</p:attrName>
                                          <p:attrName>ppt_y</p:attrName>
                                        </p:attrNameLst>
                                      </p:cBhvr>
                                    </p:animMotion>
                                  </p:childTnLst>
                                </p:cTn>
                              </p:par>
                            </p:childTnLst>
                          </p:cTn>
                        </p:par>
                        <p:par>
                          <p:cTn id="22" fill="hold">
                            <p:stCondLst>
                              <p:cond delay="0"/>
                            </p:stCondLst>
                            <p:childTnLst>
                              <p:par>
                                <p:cTn id="23" presetClass="path" nodeType="withEffect" presetSubtype="0" presetID="-1" grpId="6" accel="50000" decel="50000" fill="hold">
                                  <p:stCondLst>
                                    <p:cond delay="0"/>
                                  </p:stCondLst>
                                  <p:childTnLst>
                                    <p:animMotion path="M 0.000000 0.000000 L -0.208854 0.000000" origin="layout" pathEditMode="relative">
                                      <p:cBhvr>
                                        <p:cTn id="24" dur="1000" fill="hold"/>
                                        <p:tgtEl>
                                          <p:spTgt spid="884"/>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3" grpId="2"/>
      <p:bldP build="whole" bldLvl="1" animBg="1" rev="0" advAuto="0" spid="884" grpId="4"/>
      <p:bldP build="whole" bldLvl="1" animBg="1" rev="0" advAuto="0" spid="885" grpId="1"/>
      <p:bldP build="whole" bldLvl="1" animBg="1" rev="0" advAuto="0" spid="887" grpId="7"/>
      <p:bldP build="whole" bldLvl="1" animBg="1" rev="0" advAuto="0" spid="886" grpId="3"/>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9" name="Rectangle"/>
          <p:cNvSpPr/>
          <p:nvPr/>
        </p:nvSpPr>
        <p:spPr>
          <a:xfrm rot="16200000">
            <a:off x="10617200" y="24511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90"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891" name="Limiters and MUSCL Scheme"/>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Limiters and MUSCL Scheme</a:t>
            </a:r>
          </a:p>
        </p:txBody>
      </p:sp>
      <p:sp>
        <p:nvSpPr>
          <p:cNvPr id="892" name="Examples of limiter functions,"/>
          <p:cNvSpPr txBox="1"/>
          <p:nvPr/>
        </p:nvSpPr>
        <p:spPr>
          <a:xfrm>
            <a:off x="1545522" y="2296832"/>
            <a:ext cx="21289646" cy="9445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lnSpc>
                <a:spcPct val="100000"/>
              </a:lnSpc>
              <a:spcBef>
                <a:spcPts val="0"/>
              </a:spcBef>
              <a:defRPr b="1" sz="4600"/>
            </a:pPr>
            <a:r>
              <a:t>Examples of limiter functions, </a:t>
            </a:r>
            <a14:m>
              <m:oMath>
                <m:r>
                  <a:rPr xmlns:a="http://schemas.openxmlformats.org/drawingml/2006/main" sz="5550" i="1">
                    <a:solidFill>
                      <a:srgbClr val="000000"/>
                    </a:solidFill>
                    <a:latin typeface="Cambria Math" panose="02040503050406030204" pitchFamily="18" charset="0"/>
                  </a:rPr>
                  <m:t>ϕ</m:t>
                </m:r>
              </m:oMath>
            </a14:m>
          </a:p>
        </p:txBody>
      </p:sp>
      <p:sp>
        <p:nvSpPr>
          <p:cNvPr id="893"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894" name="Equation"/>
          <p:cNvSpPr txBox="1"/>
          <p:nvPr/>
        </p:nvSpPr>
        <p:spPr>
          <a:xfrm>
            <a:off x="4332915" y="7536309"/>
            <a:ext cx="5817207" cy="59155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ϕ</m:t>
                      </m:r>
                    </m:e>
                    <m:sub>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m</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max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r>
                    <m:rPr>
                      <m:nor/>
                    </m:rPr>
                    <a:rPr xmlns:a="http://schemas.openxmlformats.org/drawingml/2006/main" sz="4800" i="1">
                      <a:solidFill>
                        <a:srgbClr val="000000"/>
                      </a:solidFill>
                      <a:latin typeface="Cambria Math" panose="02040503050406030204" pitchFamily="18" charset="0"/>
                    </a:rPr>
                    <m:t>min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895" name="MinMod:"/>
          <p:cNvSpPr txBox="1"/>
          <p:nvPr/>
        </p:nvSpPr>
        <p:spPr>
          <a:xfrm>
            <a:off x="1547177" y="7536309"/>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MinMod: </a:t>
            </a:r>
          </a:p>
        </p:txBody>
      </p:sp>
      <p:sp>
        <p:nvSpPr>
          <p:cNvPr id="896" name="Van Leer:"/>
          <p:cNvSpPr txBox="1"/>
          <p:nvPr/>
        </p:nvSpPr>
        <p:spPr>
          <a:xfrm>
            <a:off x="1547177" y="5744396"/>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Van Leer: </a:t>
            </a:r>
          </a:p>
        </p:txBody>
      </p:sp>
      <p:sp>
        <p:nvSpPr>
          <p:cNvPr id="897" name="Equation"/>
          <p:cNvSpPr txBox="1"/>
          <p:nvPr/>
        </p:nvSpPr>
        <p:spPr>
          <a:xfrm>
            <a:off x="4460487" y="5322228"/>
            <a:ext cx="3581870" cy="14228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ϕ</m:t>
                      </m:r>
                    </m:e>
                    <m:sub>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L</m:t>
                      </m:r>
                    </m:sub>
                  </m:sSub>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m:t>
                      </m:r>
                    </m:den>
                  </m:f>
                </m:oMath>
              </m:oMathPara>
            </a14:m>
            <a:endParaRPr sz="4800"/>
          </a:p>
        </p:txBody>
      </p:sp>
      <p:sp>
        <p:nvSpPr>
          <p:cNvPr id="898" name="Superbee:"/>
          <p:cNvSpPr txBox="1"/>
          <p:nvPr/>
        </p:nvSpPr>
        <p:spPr>
          <a:xfrm>
            <a:off x="1270871" y="4197110"/>
            <a:ext cx="3091084"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Superbee:</a:t>
            </a:r>
          </a:p>
        </p:txBody>
      </p:sp>
      <p:sp>
        <p:nvSpPr>
          <p:cNvPr id="899" name="Equation"/>
          <p:cNvSpPr txBox="1"/>
          <p:nvPr/>
        </p:nvSpPr>
        <p:spPr>
          <a:xfrm>
            <a:off x="4154185" y="4269143"/>
            <a:ext cx="8569317" cy="59328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ϕ</m:t>
                      </m:r>
                    </m:e>
                    <m: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b</m:t>
                      </m:r>
                    </m:sub>
                  </m:sSub>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max</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r>
                    <m:rPr>
                      <m:nor/>
                    </m:rPr>
                    <a:rPr xmlns:a="http://schemas.openxmlformats.org/drawingml/2006/main" sz="4800" i="1">
                      <a:solidFill>
                        <a:srgbClr val="000000"/>
                      </a:solidFill>
                      <a:latin typeface="Cambria Math" panose="02040503050406030204" pitchFamily="18" charset="0"/>
                    </a:rPr>
                    <m:t>min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m:rPr>
                      <m:nor/>
                    </m:rPr>
                    <a:rPr xmlns:a="http://schemas.openxmlformats.org/drawingml/2006/main" sz="4800" i="1">
                      <a:solidFill>
                        <a:srgbClr val="000000"/>
                      </a:solidFill>
                      <a:latin typeface="Cambria Math" panose="02040503050406030204" pitchFamily="18" charset="0"/>
                    </a:rPr>
                    <m:t>min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pic>
        <p:nvPicPr>
          <p:cNvPr id="900" name="output.png" descr="output.png"/>
          <p:cNvPicPr>
            <a:picLocks noChangeAspect="1"/>
          </p:cNvPicPr>
          <p:nvPr/>
        </p:nvPicPr>
        <p:blipFill>
          <a:blip r:embed="rId2">
            <a:extLst/>
          </a:blip>
          <a:stretch>
            <a:fillRect/>
          </a:stretch>
        </p:blipFill>
        <p:spPr>
          <a:xfrm>
            <a:off x="13151352" y="2349462"/>
            <a:ext cx="10331926" cy="8027842"/>
          </a:xfrm>
          <a:prstGeom prst="rect">
            <a:avLst/>
          </a:prstGeom>
          <a:ln w="12700">
            <a:miter lim="400000"/>
          </a:ln>
        </p:spPr>
      </p:pic>
      <p:sp>
        <p:nvSpPr>
          <p:cNvPr id="901" name="If you stay in grey area your scheme…"/>
          <p:cNvSpPr txBox="1"/>
          <p:nvPr/>
        </p:nvSpPr>
        <p:spPr>
          <a:xfrm>
            <a:off x="12474145" y="10726476"/>
            <a:ext cx="11686338" cy="15505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4600"/>
              </a:spcBef>
            </a:pPr>
            <a:r>
              <a:t>If you stay in grey area your scheme</a:t>
            </a:r>
          </a:p>
          <a:p>
            <a:pPr>
              <a:spcBef>
                <a:spcPts val="700"/>
              </a:spcBef>
            </a:pPr>
            <a:r>
              <a:t>will be monotone (not develop oscillations)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04"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05" name="Limiters and MUSCL Scheme"/>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Limiters and MUSCL Scheme</a:t>
            </a:r>
          </a:p>
        </p:txBody>
      </p:sp>
      <p:sp>
        <p:nvSpPr>
          <p:cNvPr id="906" name="Flux Limiters"/>
          <p:cNvSpPr txBox="1"/>
          <p:nvPr/>
        </p:nvSpPr>
        <p:spPr>
          <a:xfrm>
            <a:off x="1545522" y="23711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Flux Limiters</a:t>
            </a:r>
          </a:p>
        </p:txBody>
      </p:sp>
      <p:sp>
        <p:nvSpPr>
          <p:cNvPr id="907"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908" name="MinMod"/>
          <p:cNvSpPr txBox="1"/>
          <p:nvPr/>
        </p:nvSpPr>
        <p:spPr>
          <a:xfrm>
            <a:off x="1316922" y="8592888"/>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MinMod</a:t>
            </a:r>
          </a:p>
        </p:txBody>
      </p:sp>
      <p:sp>
        <p:nvSpPr>
          <p:cNvPr id="909" name="Van Leer"/>
          <p:cNvSpPr txBox="1"/>
          <p:nvPr/>
        </p:nvSpPr>
        <p:spPr>
          <a:xfrm>
            <a:off x="1316922" y="6345211"/>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Van Leer</a:t>
            </a:r>
          </a:p>
        </p:txBody>
      </p:sp>
      <p:sp>
        <p:nvSpPr>
          <p:cNvPr id="910" name="Superbee"/>
          <p:cNvSpPr txBox="1"/>
          <p:nvPr/>
        </p:nvSpPr>
        <p:spPr>
          <a:xfrm>
            <a:off x="1316922" y="4097534"/>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Superbee</a:t>
            </a:r>
          </a:p>
        </p:txBody>
      </p:sp>
      <p:pic>
        <p:nvPicPr>
          <p:cNvPr id="911" name="output.png" descr="output.png"/>
          <p:cNvPicPr>
            <a:picLocks noChangeAspect="1"/>
          </p:cNvPicPr>
          <p:nvPr/>
        </p:nvPicPr>
        <p:blipFill>
          <a:blip r:embed="rId2">
            <a:extLst/>
          </a:blip>
          <a:stretch>
            <a:fillRect/>
          </a:stretch>
        </p:blipFill>
        <p:spPr>
          <a:xfrm>
            <a:off x="13151352" y="2349462"/>
            <a:ext cx="10331926" cy="8027842"/>
          </a:xfrm>
          <a:prstGeom prst="rect">
            <a:avLst/>
          </a:prstGeom>
          <a:ln w="12700">
            <a:miter lim="400000"/>
          </a:ln>
        </p:spPr>
      </p:pic>
      <p:sp>
        <p:nvSpPr>
          <p:cNvPr id="912" name="“More diffusive”"/>
          <p:cNvSpPr txBox="1"/>
          <p:nvPr/>
        </p:nvSpPr>
        <p:spPr>
          <a:xfrm>
            <a:off x="7085239" y="8592888"/>
            <a:ext cx="446318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“More diffusive”</a:t>
            </a:r>
          </a:p>
        </p:txBody>
      </p:sp>
      <p:sp>
        <p:nvSpPr>
          <p:cNvPr id="913" name="“Least diffusive”"/>
          <p:cNvSpPr txBox="1"/>
          <p:nvPr/>
        </p:nvSpPr>
        <p:spPr>
          <a:xfrm>
            <a:off x="7040129" y="4005462"/>
            <a:ext cx="455340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“Least diffusive”</a:t>
            </a:r>
          </a:p>
        </p:txBody>
      </p:sp>
      <p:sp>
        <p:nvSpPr>
          <p:cNvPr id="914" name="Line"/>
          <p:cNvSpPr/>
          <p:nvPr/>
        </p:nvSpPr>
        <p:spPr>
          <a:xfrm flipV="1">
            <a:off x="9023915" y="4900120"/>
            <a:ext cx="1" cy="3606542"/>
          </a:xfrm>
          <a:prstGeom prst="line">
            <a:avLst/>
          </a:prstGeom>
          <a:ln w="25400">
            <a:solidFill>
              <a:srgbClr val="000000"/>
            </a:solidFill>
            <a:miter lim="400000"/>
            <a:tailEnd type="triangle"/>
          </a:ln>
        </p:spPr>
        <p:txBody>
          <a:bodyPr lIns="50800" tIns="50800" rIns="50800" bIns="50800" anchor="ctr"/>
          <a:lstStyle/>
          <a:p>
            <a:pPr/>
          </a:p>
        </p:txBody>
      </p:sp>
      <p:sp>
        <p:nvSpPr>
          <p:cNvPr id="915" name="Equation"/>
          <p:cNvSpPr txBox="1"/>
          <p:nvPr/>
        </p:nvSpPr>
        <p:spPr>
          <a:xfrm>
            <a:off x="2108250" y="10651783"/>
            <a:ext cx="6075897" cy="159950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m>
                    <m:mPr>
                      <m:ctrlPr>
                        <a:rPr xmlns:a="http://schemas.openxmlformats.org/drawingml/2006/main" sz="48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800" i="1">
                            <a:solidFill>
                              <a:srgbClr val="000000"/>
                            </a:solidFill>
                            <a:latin typeface="Cambria Math" panose="02040503050406030204" pitchFamily="18" charset="0"/>
                          </a:rPr>
                          <m:t>F</m:t>
                        </m:r>
                      </m:e>
                      <m:e>
                        <m:r>
                          <a:rPr xmlns:a="http://schemas.openxmlformats.org/drawingml/2006/main" sz="4800" i="1">
                            <a:solidFill>
                              <a:srgbClr val="000000"/>
                            </a:solidFill>
                            <a:latin typeface="Cambria Math" panose="02040503050406030204" pitchFamily="18" charset="0"/>
                          </a:rPr>
                          <m:t>=</m:t>
                        </m:r>
                        <m:sSup>
                          <m:e>
                            <m:argPr>
                              <m:scrLvl m:val="0"/>
                            </m:argPr>
                            <m:r>
                              <a:rPr xmlns:a="http://schemas.openxmlformats.org/drawingml/2006/main" sz="4800" i="1">
                                <a:solidFill>
                                  <a:srgbClr val="000000"/>
                                </a:solidFill>
                                <a:latin typeface="Cambria Math" panose="02040503050406030204" pitchFamily="18" charset="0"/>
                              </a:rPr>
                              <m:t>f</m:t>
                            </m:r>
                          </m:e>
                          <m:sup>
                            <m:argPr>
                              <m:scrLvl m:val="0"/>
                            </m:argP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w</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sSup>
                          <m:e>
                            <m:argPr>
                              <m:scrLvl m:val="0"/>
                            </m:argPr>
                            <m:r>
                              <a:rPr xmlns:a="http://schemas.openxmlformats.org/drawingml/2006/main" sz="4800" i="1">
                                <a:solidFill>
                                  <a:srgbClr val="000000"/>
                                </a:solidFill>
                                <a:latin typeface="Cambria Math" panose="02040503050406030204" pitchFamily="18" charset="0"/>
                              </a:rPr>
                              <m:t>f</m:t>
                            </m:r>
                          </m:e>
                          <m:sup>
                            <m:argPr>
                              <m:scrLvl m:val="0"/>
                            </m:argP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w</m:t>
                            </m:r>
                          </m:sup>
                        </m:sSup>
                        <m:r>
                          <a:rPr xmlns:a="http://schemas.openxmlformats.org/drawingml/2006/main" sz="4800" i="1">
                            <a:solidFill>
                              <a:srgbClr val="000000"/>
                            </a:solidFill>
                            <a:latin typeface="Cambria Math" panose="02040503050406030204" pitchFamily="18" charset="0"/>
                          </a:rPr>
                          <m:t>-</m:t>
                        </m:r>
                        <m:sSup>
                          <m:e>
                            <m:argPr>
                              <m:scrLvl m:val="0"/>
                            </m:argPr>
                            <m:r>
                              <a:rPr xmlns:a="http://schemas.openxmlformats.org/drawingml/2006/main" sz="4800" i="1">
                                <a:solidFill>
                                  <a:srgbClr val="000000"/>
                                </a:solidFill>
                                <a:latin typeface="Cambria Math" panose="02040503050406030204" pitchFamily="18" charset="0"/>
                              </a:rPr>
                              <m:t>f</m:t>
                            </m:r>
                          </m:e>
                          <m:sup>
                            <m:argPr>
                              <m:scrLvl m:val="0"/>
                            </m:argPr>
                            <m:r>
                              <a:rPr xmlns:a="http://schemas.openxmlformats.org/drawingml/2006/main" sz="4800" i="1">
                                <a:solidFill>
                                  <a:srgbClr val="000000"/>
                                </a:solidFill>
                                <a:latin typeface="Cambria Math" panose="02040503050406030204" pitchFamily="18" charset="0"/>
                              </a:rPr>
                              <m:t>h</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h</m:t>
                            </m:r>
                          </m:sup>
                        </m:sSup>
                        <m:r>
                          <a:rPr xmlns:a="http://schemas.openxmlformats.org/drawingml/2006/main" sz="4800" i="1">
                            <a:solidFill>
                              <a:srgbClr val="000000"/>
                            </a:solidFill>
                            <a:latin typeface="Cambria Math" panose="02040503050406030204" pitchFamily="18" charset="0"/>
                          </a:rPr>
                          <m:t>)</m:t>
                        </m:r>
                      </m:e>
                    </m:mr>
                    <m:mr>
                      <m:e/>
                      <m:e>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r>
                          <a:rPr xmlns:a="http://schemas.openxmlformats.org/drawingml/2006/main" sz="4800" i="1">
                            <a:solidFill>
                              <a:srgbClr val="000000"/>
                            </a:solidFill>
                            <a:latin typeface="Cambria Math" panose="02040503050406030204" pitchFamily="18" charset="0"/>
                          </a:rPr>
                          <m:t>)</m:t>
                        </m:r>
                        <m:sSup>
                          <m:e>
                            <m:argPr>
                              <m:scrLvl m:val="0"/>
                            </m:argPr>
                            <m:r>
                              <a:rPr xmlns:a="http://schemas.openxmlformats.org/drawingml/2006/main" sz="4800" i="1">
                                <a:solidFill>
                                  <a:srgbClr val="000000"/>
                                </a:solidFill>
                                <a:latin typeface="Cambria Math" panose="02040503050406030204" pitchFamily="18" charset="0"/>
                              </a:rPr>
                              <m:t>f</m:t>
                            </m:r>
                          </m:e>
                          <m:sup>
                            <m:argPr>
                              <m:scrLvl m:val="0"/>
                            </m:argP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w</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ϕ</m:t>
                        </m:r>
                        <m:sSup>
                          <m:e>
                            <m:argPr>
                              <m:scrLvl m:val="0"/>
                            </m:argPr>
                            <m:r>
                              <a:rPr xmlns:a="http://schemas.openxmlformats.org/drawingml/2006/main" sz="4800" i="1">
                                <a:solidFill>
                                  <a:srgbClr val="000000"/>
                                </a:solidFill>
                                <a:latin typeface="Cambria Math" panose="02040503050406030204" pitchFamily="18" charset="0"/>
                              </a:rPr>
                              <m:t>f</m:t>
                            </m:r>
                          </m:e>
                          <m:sup>
                            <m:argPr>
                              <m:scrLvl m:val="0"/>
                            </m:argPr>
                            <m:r>
                              <a:rPr xmlns:a="http://schemas.openxmlformats.org/drawingml/2006/main" sz="4800" i="1">
                                <a:solidFill>
                                  <a:srgbClr val="000000"/>
                                </a:solidFill>
                                <a:latin typeface="Cambria Math" panose="02040503050406030204" pitchFamily="18" charset="0"/>
                              </a:rPr>
                              <m:t>h</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g</m:t>
                            </m:r>
                            <m:r>
                              <a:rPr xmlns:a="http://schemas.openxmlformats.org/drawingml/2006/main" sz="4800" i="1">
                                <a:solidFill>
                                  <a:srgbClr val="000000"/>
                                </a:solidFill>
                                <a:latin typeface="Cambria Math" panose="02040503050406030204" pitchFamily="18" charset="0"/>
                              </a:rPr>
                              <m:t>h</m:t>
                            </m:r>
                          </m:sup>
                        </m:sSup>
                      </m:e>
                    </m:mr>
                  </m:m>
                </m:oMath>
              </m:oMathPara>
            </a14:m>
            <a:endParaRPr sz="4800"/>
          </a:p>
        </p:txBody>
      </p:sp>
      <p:sp>
        <p:nvSpPr>
          <p:cNvPr id="916" name="Small   favors low order scheme (i.e. more diffuse)"/>
          <p:cNvSpPr txBox="1"/>
          <p:nvPr/>
        </p:nvSpPr>
        <p:spPr>
          <a:xfrm>
            <a:off x="8973259" y="11027039"/>
            <a:ext cx="21289645" cy="8348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Small </a:t>
            </a:r>
            <a14:m>
              <m:oMath>
                <m:r>
                  <a:rPr xmlns:a="http://schemas.openxmlformats.org/drawingml/2006/main" sz="5200" i="1">
                    <a:solidFill>
                      <a:srgbClr val="000000"/>
                    </a:solidFill>
                    <a:latin typeface="Cambria Math" panose="02040503050406030204" pitchFamily="18" charset="0"/>
                  </a:rPr>
                  <m:t>ϕ</m:t>
                </m:r>
              </m:oMath>
            </a14:m>
            <a:r>
              <a:t> favors low order scheme (i.e. more diffuse)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5" grpId="1"/>
      <p:bldP build="whole" bldLvl="1" animBg="1" rev="0" advAuto="0" spid="916" grpId="2"/>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1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20" name="Limiters and MUSCL Scheme"/>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Limiters and MUSCL Scheme</a:t>
            </a:r>
          </a:p>
        </p:txBody>
      </p:sp>
      <p:sp>
        <p:nvSpPr>
          <p:cNvPr id="921" name="Flux Limiters"/>
          <p:cNvSpPr txBox="1"/>
          <p:nvPr/>
        </p:nvSpPr>
        <p:spPr>
          <a:xfrm>
            <a:off x="1545522" y="23711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Flux Limiters</a:t>
            </a:r>
          </a:p>
        </p:txBody>
      </p:sp>
      <p:sp>
        <p:nvSpPr>
          <p:cNvPr id="922"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pic>
        <p:nvPicPr>
          <p:cNvPr id="923" name="minmod_gauss.png" descr="minmod_gauss.png"/>
          <p:cNvPicPr>
            <a:picLocks noChangeAspect="1"/>
          </p:cNvPicPr>
          <p:nvPr/>
        </p:nvPicPr>
        <p:blipFill>
          <a:blip r:embed="rId2">
            <a:extLst/>
          </a:blip>
          <a:stretch>
            <a:fillRect/>
          </a:stretch>
        </p:blipFill>
        <p:spPr>
          <a:xfrm>
            <a:off x="807906" y="3845491"/>
            <a:ext cx="10809590" cy="6025018"/>
          </a:xfrm>
          <a:prstGeom prst="rect">
            <a:avLst/>
          </a:prstGeom>
          <a:ln w="12700">
            <a:miter lim="400000"/>
          </a:ln>
        </p:spPr>
      </p:pic>
      <p:sp>
        <p:nvSpPr>
          <p:cNvPr id="924" name="We see we have some diffusion (we are using minmod so not totally unexpected), but generally we are using the high order scheme. We compare to upwinding via Godunov and see we have less diffusion."/>
          <p:cNvSpPr txBox="1"/>
          <p:nvPr/>
        </p:nvSpPr>
        <p:spPr>
          <a:xfrm>
            <a:off x="1316922" y="10130937"/>
            <a:ext cx="21289646" cy="1969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We see we have some diffusion (we are using minmod so not totally unexpected), but generally we are using the high order scheme. We compare to upwinding via Godunov and see we have less diffusion.</a:t>
            </a:r>
          </a:p>
        </p:txBody>
      </p:sp>
      <p:pic>
        <p:nvPicPr>
          <p:cNvPr id="925" name="minmod_gauss.gif" descr="minmod_gauss.gif"/>
          <p:cNvPicPr>
            <a:picLocks noChangeAspect="0"/>
          </p:cNvPicPr>
          <p:nvPr/>
        </p:nvPicPr>
        <p:blipFill>
          <a:blip r:embed="rId3">
            <a:extLst/>
          </a:blip>
          <a:stretch>
            <a:fillRect/>
          </a:stretch>
        </p:blipFill>
        <p:spPr>
          <a:xfrm>
            <a:off x="5841712" y="3797983"/>
            <a:ext cx="12240067" cy="6120034"/>
          </a:xfrm>
          <a:prstGeom prst="rect">
            <a:avLst/>
          </a:prstGeom>
          <a:ln w="12700">
            <a:miter lim="400000"/>
          </a:ln>
        </p:spPr>
      </p:pic>
      <p:pic>
        <p:nvPicPr>
          <p:cNvPr id="926" name="godunov_diffusino.png" descr="godunov_diffusino.png"/>
          <p:cNvPicPr>
            <a:picLocks noChangeAspect="1"/>
          </p:cNvPicPr>
          <p:nvPr/>
        </p:nvPicPr>
        <p:blipFill>
          <a:blip r:embed="rId4">
            <a:extLst/>
          </a:blip>
          <a:srcRect l="999" t="0" r="999" b="0"/>
          <a:stretch>
            <a:fillRect/>
          </a:stretch>
        </p:blipFill>
        <p:spPr>
          <a:xfrm>
            <a:off x="12716150" y="3906368"/>
            <a:ext cx="11190464" cy="63644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260417 0.000000" origin="layout" pathEditMode="relative">
                                      <p:cBhvr>
                                        <p:cTn id="6" dur="1000" fill="hold"/>
                                        <p:tgtEl>
                                          <p:spTgt spid="92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6" grpId="4"/>
      <p:bldP build="whole" bldLvl="1" animBg="1" rev="0" advAuto="0" spid="924" grpId="3"/>
      <p:bldP build="whole" bldLvl="1" animBg="1" rev="0" advAuto="0" spid="923" grpId="2"/>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2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30" name="Limiters and MUSCL Scheme"/>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Limiters and MUSCL Scheme</a:t>
            </a:r>
          </a:p>
        </p:txBody>
      </p:sp>
      <p:sp>
        <p:nvSpPr>
          <p:cNvPr id="931"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pic>
        <p:nvPicPr>
          <p:cNvPr id="932" name="flux_limiter_comparison.gif" descr="flux_limiter_comparison.gif"/>
          <p:cNvPicPr>
            <a:picLocks noChangeAspect="0"/>
          </p:cNvPicPr>
          <p:nvPr/>
        </p:nvPicPr>
        <p:blipFill>
          <a:blip r:embed="rId2">
            <a:extLst/>
          </a:blip>
          <a:stretch>
            <a:fillRect/>
          </a:stretch>
        </p:blipFill>
        <p:spPr>
          <a:xfrm>
            <a:off x="2447159" y="2870651"/>
            <a:ext cx="19489682" cy="9744841"/>
          </a:xfrm>
          <a:prstGeom prst="rect">
            <a:avLst/>
          </a:prstGeom>
          <a:ln w="12700">
            <a:miter lim="400000"/>
          </a:ln>
        </p:spPr>
      </p:pic>
      <p:sp>
        <p:nvSpPr>
          <p:cNvPr id="933" name="Flux Limiters"/>
          <p:cNvSpPr txBox="1"/>
          <p:nvPr/>
        </p:nvSpPr>
        <p:spPr>
          <a:xfrm>
            <a:off x="1545522" y="23711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Flux Limiters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36"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37" name="Limiters and MUSCL Scheme"/>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Limiters and MUSCL Scheme</a:t>
            </a:r>
          </a:p>
        </p:txBody>
      </p:sp>
      <p:sp>
        <p:nvSpPr>
          <p:cNvPr id="938" name="Flux Limiters limitation"/>
          <p:cNvSpPr txBox="1"/>
          <p:nvPr/>
        </p:nvSpPr>
        <p:spPr>
          <a:xfrm>
            <a:off x="1545522" y="23711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Flux Limiters limitation</a:t>
            </a:r>
          </a:p>
        </p:txBody>
      </p:sp>
      <p:sp>
        <p:nvSpPr>
          <p:cNvPr id="939"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940" name="What if we have a “strong shock” like Burgers?"/>
          <p:cNvSpPr txBox="1"/>
          <p:nvPr/>
        </p:nvSpPr>
        <p:spPr>
          <a:xfrm>
            <a:off x="1549400" y="34772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What if we have a “strong shock” like Burgers? </a:t>
            </a:r>
          </a:p>
        </p:txBody>
      </p:sp>
      <p:sp>
        <p:nvSpPr>
          <p:cNvPr id="941" name="We get stuck in the diffusive regime."/>
          <p:cNvSpPr txBox="1"/>
          <p:nvPr/>
        </p:nvSpPr>
        <p:spPr>
          <a:xfrm>
            <a:off x="1892559" y="11801296"/>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We get stuck in the diffusive regime.</a:t>
            </a:r>
          </a:p>
        </p:txBody>
      </p:sp>
      <p:pic>
        <p:nvPicPr>
          <p:cNvPr id="942" name="minmod_burgers.gif" descr="minmod_burgers.gif"/>
          <p:cNvPicPr>
            <a:picLocks noChangeAspect="0"/>
          </p:cNvPicPr>
          <p:nvPr/>
        </p:nvPicPr>
        <p:blipFill>
          <a:blip r:embed="rId2">
            <a:extLst/>
          </a:blip>
          <a:stretch>
            <a:fillRect/>
          </a:stretch>
        </p:blipFill>
        <p:spPr>
          <a:xfrm>
            <a:off x="3959791" y="4181377"/>
            <a:ext cx="15075693" cy="753784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1"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45"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46" name="ENO and WENO"/>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ENO and WENO</a:t>
            </a:r>
          </a:p>
        </p:txBody>
      </p:sp>
      <p:sp>
        <p:nvSpPr>
          <p:cNvPr id="947" name="An alternative approach to achieving high order accuracy in smooth regions"/>
          <p:cNvSpPr txBox="1"/>
          <p:nvPr/>
        </p:nvSpPr>
        <p:spPr>
          <a:xfrm>
            <a:off x="1545522" y="23711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An alternative approach to achieving high order accuracy in smooth regions</a:t>
            </a:r>
          </a:p>
        </p:txBody>
      </p:sp>
      <p:sp>
        <p:nvSpPr>
          <p:cNvPr id="948"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pic>
        <p:nvPicPr>
          <p:cNvPr id="949" name="minmod_gauss.gif" descr="minmod_gauss.gif"/>
          <p:cNvPicPr>
            <a:picLocks noChangeAspect="0"/>
          </p:cNvPicPr>
          <p:nvPr/>
        </p:nvPicPr>
        <p:blipFill>
          <a:blip r:embed="rId3">
            <a:extLst/>
          </a:blip>
          <a:stretch>
            <a:fillRect/>
          </a:stretch>
        </p:blipFill>
        <p:spPr>
          <a:xfrm>
            <a:off x="6071966" y="4981654"/>
            <a:ext cx="12240068" cy="6120034"/>
          </a:xfrm>
          <a:prstGeom prst="rect">
            <a:avLst/>
          </a:prstGeom>
          <a:ln w="12700">
            <a:miter lim="400000"/>
          </a:ln>
        </p:spPr>
      </p:pic>
      <p:pic>
        <p:nvPicPr>
          <p:cNvPr id="950" name="minmod_gauss.png" descr="minmod_gauss.png"/>
          <p:cNvPicPr>
            <a:picLocks noChangeAspect="1"/>
          </p:cNvPicPr>
          <p:nvPr/>
        </p:nvPicPr>
        <p:blipFill>
          <a:blip r:embed="rId4">
            <a:extLst/>
          </a:blip>
          <a:srcRect l="0" t="0" r="2130" b="0"/>
          <a:stretch>
            <a:fillRect/>
          </a:stretch>
        </p:blipFill>
        <p:spPr>
          <a:xfrm>
            <a:off x="969084" y="5029190"/>
            <a:ext cx="10579336" cy="6025018"/>
          </a:xfrm>
          <a:prstGeom prst="rect">
            <a:avLst/>
          </a:prstGeom>
          <a:ln w="12700">
            <a:miter lim="400000"/>
          </a:ln>
        </p:spPr>
      </p:pic>
      <p:sp>
        <p:nvSpPr>
          <p:cNvPr id="951" name="Recall this behavior:"/>
          <p:cNvSpPr txBox="1"/>
          <p:nvPr/>
        </p:nvSpPr>
        <p:spPr>
          <a:xfrm>
            <a:off x="1547177" y="3739931"/>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Recall this behavior:</a:t>
            </a:r>
          </a:p>
        </p:txBody>
      </p:sp>
      <p:sp>
        <p:nvSpPr>
          <p:cNvPr id="952" name="Despite being smooth we still fall into a diffusive regime. If we have complicated (constant “weak shock”), but smooth dynamics we may get stuck with upwinding"/>
          <p:cNvSpPr txBox="1"/>
          <p:nvPr/>
        </p:nvSpPr>
        <p:spPr>
          <a:xfrm>
            <a:off x="1547177" y="11313876"/>
            <a:ext cx="21289646" cy="1342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Despite being smooth we still fall into a diffusive regime. If we have complicated (constant “weak shock”), but smooth dynamics we may get stuck with upwinding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260417 0.000000" origin="layout" pathEditMode="relative">
                                      <p:cBhvr>
                                        <p:cTn id="6" dur="1000" fill="hold"/>
                                        <p:tgtEl>
                                          <p:spTgt spid="94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0" grpId="2"/>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4"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55"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56" name="ENO and WENO"/>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ENO and WENO</a:t>
            </a:r>
          </a:p>
        </p:txBody>
      </p:sp>
      <p:sp>
        <p:nvSpPr>
          <p:cNvPr id="957" name="Don’t deal with it until you absolutely have to"/>
          <p:cNvSpPr txBox="1"/>
          <p:nvPr/>
        </p:nvSpPr>
        <p:spPr>
          <a:xfrm>
            <a:off x="1545522" y="23711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Don’t deal with it until you absolutely have to</a:t>
            </a:r>
          </a:p>
        </p:txBody>
      </p:sp>
      <p:sp>
        <p:nvSpPr>
          <p:cNvPr id="958"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959" name="MUSCL says: let’s detect shock by computing gradients and switch schemes to give diffusion and avoid oscillations"/>
          <p:cNvSpPr txBox="1"/>
          <p:nvPr/>
        </p:nvSpPr>
        <p:spPr>
          <a:xfrm>
            <a:off x="1547177" y="3394301"/>
            <a:ext cx="21289646"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MUSCL says: let’s detect shock by computing gradients and switch schemes to give diffusion and avoid oscillations</a:t>
            </a:r>
          </a:p>
        </p:txBody>
      </p:sp>
      <p:sp>
        <p:nvSpPr>
          <p:cNvPr id="960" name="ENO says: Just avoid it"/>
          <p:cNvSpPr txBox="1"/>
          <p:nvPr/>
        </p:nvSpPr>
        <p:spPr>
          <a:xfrm>
            <a:off x="8599186" y="4951579"/>
            <a:ext cx="5730869" cy="741760"/>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ENO says: Just avoid it</a:t>
            </a:r>
          </a:p>
        </p:txBody>
      </p:sp>
      <p:sp>
        <p:nvSpPr>
          <p:cNvPr id="961" name="ENO takes a high order scheme (high order reconstruction - usually quadratic)"/>
          <p:cNvSpPr txBox="1"/>
          <p:nvPr/>
        </p:nvSpPr>
        <p:spPr>
          <a:xfrm>
            <a:off x="1547177" y="6098089"/>
            <a:ext cx="21289646"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ENO takes a high order scheme (high order reconstruction - usually quadratic) </a:t>
            </a:r>
          </a:p>
        </p:txBody>
      </p:sp>
      <p:sp>
        <p:nvSpPr>
          <p:cNvPr id="962" name="(So build good approximation to give to Riemann Solver and we get more accurate interface value,  )"/>
          <p:cNvSpPr txBox="1"/>
          <p:nvPr/>
        </p:nvSpPr>
        <p:spPr>
          <a:xfrm>
            <a:off x="1547177" y="7136809"/>
            <a:ext cx="21289646" cy="14815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(So build good approximation to give to Riemann Solver and we get more accurate interface value, </a:t>
            </a:r>
            <a14:m>
              <m:oMath>
                <m:sSub>
                  <m:e>
                    <m:r>
                      <a:rPr xmlns:a="http://schemas.openxmlformats.org/drawingml/2006/main" sz="5200" i="1">
                        <a:solidFill>
                          <a:srgbClr val="000000"/>
                        </a:solidFill>
                        <a:latin typeface="Cambria Math" panose="02040503050406030204" pitchFamily="18" charset="0"/>
                      </a:rPr>
                      <m:t>u</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m:t>
                    </m:r>
                  </m:sub>
                </m:sSub>
              </m:oMath>
            </a14:m>
            <a:r>
              <a:t>)</a:t>
            </a:r>
          </a:p>
        </p:txBody>
      </p:sp>
      <p:sp>
        <p:nvSpPr>
          <p:cNvPr id="963" name="But… it does this reconstruction on several meshes and picks the “smoothest” reconstruction. (i.e. it avoids shocks)"/>
          <p:cNvSpPr txBox="1"/>
          <p:nvPr/>
        </p:nvSpPr>
        <p:spPr>
          <a:xfrm>
            <a:off x="1547177" y="8769711"/>
            <a:ext cx="21289646" cy="13427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But… it does this reconstruction on several meshes and picks the “smoothest” reconstruction. (i.e. it avoids shocks)</a:t>
            </a:r>
          </a:p>
        </p:txBody>
      </p:sp>
      <p:sp>
        <p:nvSpPr>
          <p:cNvPr id="964" name="So when we are forced to interpolate across a shock we confine this to a single cell interface. This leads to much higher accuracy when we are close to shocks and we track wave front much more accurately"/>
          <p:cNvSpPr txBox="1"/>
          <p:nvPr/>
        </p:nvSpPr>
        <p:spPr>
          <a:xfrm>
            <a:off x="1547177" y="10532796"/>
            <a:ext cx="21289646" cy="1969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So when we are forced to interpolate across a shock we confine this to a single cell interface. This leads to much higher accuracy when we are close to shocks and we track wave front much more accurately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9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9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1" grpId="3"/>
      <p:bldP build="whole" bldLvl="1" animBg="1" rev="0" advAuto="0" spid="960" grpId="2"/>
      <p:bldP build="whole" bldLvl="1" animBg="1" rev="0" advAuto="0" spid="959" grpId="1"/>
      <p:bldP build="whole" bldLvl="1" animBg="1" rev="0" advAuto="0" spid="963" grpId="5"/>
      <p:bldP build="whole" bldLvl="1" animBg="1" rev="0" advAuto="0" spid="962" grpId="4"/>
      <p:bldP build="whole" bldLvl="1" animBg="1" rev="0" advAuto="0" spid="964" grpId="6"/>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6"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67"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68" name="ENO and WENO"/>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ENO and WENO</a:t>
            </a:r>
          </a:p>
        </p:txBody>
      </p:sp>
      <p:sp>
        <p:nvSpPr>
          <p:cNvPr id="969" name="ENO Grid picking"/>
          <p:cNvSpPr txBox="1"/>
          <p:nvPr/>
        </p:nvSpPr>
        <p:spPr>
          <a:xfrm>
            <a:off x="1545522" y="2371176"/>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ENO Grid picking</a:t>
            </a:r>
          </a:p>
        </p:txBody>
      </p:sp>
      <p:sp>
        <p:nvSpPr>
          <p:cNvPr id="970"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pic>
        <p:nvPicPr>
          <p:cNvPr id="971" name="output-2.png" descr="output-2.png"/>
          <p:cNvPicPr>
            <a:picLocks noChangeAspect="1"/>
          </p:cNvPicPr>
          <p:nvPr/>
        </p:nvPicPr>
        <p:blipFill>
          <a:blip r:embed="rId2">
            <a:extLst/>
          </a:blip>
          <a:stretch>
            <a:fillRect/>
          </a:stretch>
        </p:blipFill>
        <p:spPr>
          <a:xfrm>
            <a:off x="9662124" y="3233469"/>
            <a:ext cx="13094327" cy="9019205"/>
          </a:xfrm>
          <a:prstGeom prst="rect">
            <a:avLst/>
          </a:prstGeom>
          <a:ln w="12700">
            <a:miter lim="400000"/>
          </a:ln>
        </p:spPr>
      </p:pic>
      <p:sp>
        <p:nvSpPr>
          <p:cNvPr id="972" name="Want reconstruction of"/>
          <p:cNvSpPr txBox="1"/>
          <p:nvPr/>
        </p:nvSpPr>
        <p:spPr>
          <a:xfrm>
            <a:off x="1080050" y="4174414"/>
            <a:ext cx="10423665" cy="7949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Want reconstruction of </a:t>
            </a:r>
            <a14:m>
              <m:oMath>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2.5</m:t>
                </m:r>
              </m:oMath>
            </a14:m>
          </a:p>
        </p:txBody>
      </p:sp>
      <p:sp>
        <p:nvSpPr>
          <p:cNvPr id="973" name="Build 3 grids:"/>
          <p:cNvSpPr txBox="1"/>
          <p:nvPr/>
        </p:nvSpPr>
        <p:spPr>
          <a:xfrm>
            <a:off x="1160338" y="5046214"/>
            <a:ext cx="8878407" cy="14858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Build 3 grids:</a:t>
            </a:r>
          </a:p>
          <a:p>
            <a:pPr>
              <a:lnSpc>
                <a:spcPct val="70000"/>
              </a:lnSpc>
              <a:spcBef>
                <a:spcPts val="600"/>
              </a:spcBef>
              <a:defRPr sz="4700">
                <a:latin typeface="Calibri"/>
                <a:ea typeface="Calibri"/>
                <a:cs typeface="Calibri"/>
                <a:sym typeface="Calibri"/>
              </a:defRPr>
            </a:pPr>
            <a14:m>
              <m:oMathPara>
                <m:oMathParaPr>
                  <m:jc m:val="left"/>
                </m:oMathParaPr>
                <m:oMath>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0,1,2</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1,2,3</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m:t>
                  </m:r>
                  <m:r>
                    <a:rPr xmlns:a="http://schemas.openxmlformats.org/drawingml/2006/main" sz="5050" i="1">
                      <a:solidFill>
                        <a:srgbClr val="000000"/>
                      </a:solidFill>
                      <a:latin typeface="Cambria Math" panose="02040503050406030204" pitchFamily="18" charset="0"/>
                    </a:rPr>
                    <m:t>2,3,4</m:t>
                  </m:r>
                  <m:r>
                    <a:rPr xmlns:a="http://schemas.openxmlformats.org/drawingml/2006/main" sz="5050" i="1">
                      <a:solidFill>
                        <a:srgbClr val="000000"/>
                      </a:solidFill>
                      <a:latin typeface="Cambria Math" panose="02040503050406030204" pitchFamily="18" charset="0"/>
                    </a:rPr>
                    <m:t>]</m:t>
                  </m:r>
                </m:oMath>
              </m:oMathPara>
            </a14:m>
          </a:p>
        </p:txBody>
      </p:sp>
      <p:sp>
        <p:nvSpPr>
          <p:cNvPr id="974" name="Construct polynomial on each grid"/>
          <p:cNvSpPr txBox="1"/>
          <p:nvPr/>
        </p:nvSpPr>
        <p:spPr>
          <a:xfrm>
            <a:off x="1160338" y="6858017"/>
            <a:ext cx="8878407"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Construct polynomial on each grid</a:t>
            </a:r>
          </a:p>
        </p:txBody>
      </p:sp>
      <p:sp>
        <p:nvSpPr>
          <p:cNvPr id="975" name="Pick “smoothest”,"/>
          <p:cNvSpPr txBox="1"/>
          <p:nvPr/>
        </p:nvSpPr>
        <p:spPr>
          <a:xfrm>
            <a:off x="1160338" y="7760723"/>
            <a:ext cx="8878407" cy="8411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Pick “smoothest”, </a:t>
            </a:r>
            <a14:m>
              <m:oMath>
                <m:sSub>
                  <m:e>
                    <m:r>
                      <a:rPr xmlns:a="http://schemas.openxmlformats.org/drawingml/2006/main" sz="5200" i="1">
                        <a:solidFill>
                          <a:srgbClr val="017000"/>
                        </a:solidFill>
                        <a:latin typeface="Cambria Math" panose="02040503050406030204" pitchFamily="18" charset="0"/>
                      </a:rPr>
                      <m:t>p</m:t>
                    </m:r>
                  </m:e>
                  <m:sub>
                    <m:r>
                      <a:rPr xmlns:a="http://schemas.openxmlformats.org/drawingml/2006/main" sz="5200" i="1">
                        <a:solidFill>
                          <a:srgbClr val="017000"/>
                        </a:solidFill>
                        <a:latin typeface="Cambria Math" panose="02040503050406030204" pitchFamily="18" charset="0"/>
                      </a:rPr>
                      <m:t>k</m:t>
                    </m:r>
                  </m:sub>
                </m:sSub>
              </m:oMath>
            </a14:m>
            <a:endParaRPr>
              <a:solidFill>
                <a:srgbClr val="017100"/>
              </a:solidFill>
            </a:endParaRPr>
          </a:p>
        </p:txBody>
      </p:sp>
      <p:sp>
        <p:nvSpPr>
          <p:cNvPr id="976" name="Evaluate   as the interface value"/>
          <p:cNvSpPr txBox="1"/>
          <p:nvPr/>
        </p:nvSpPr>
        <p:spPr>
          <a:xfrm>
            <a:off x="1160338" y="8788202"/>
            <a:ext cx="8878407" cy="14681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a:latin typeface="Calibri"/>
                <a:ea typeface="Calibri"/>
                <a:cs typeface="Calibri"/>
                <a:sym typeface="Calibri"/>
              </a:defRPr>
            </a:pPr>
            <a:r>
              <a:t>Evaluate </a:t>
            </a:r>
            <a14:m>
              <m:oMath>
                <m:r>
                  <a:rPr xmlns:a="http://schemas.openxmlformats.org/drawingml/2006/main" sz="5200" i="1">
                    <a:solidFill>
                      <a:srgbClr val="000000"/>
                    </a:solidFill>
                    <a:latin typeface="Cambria Math" panose="02040503050406030204" pitchFamily="18" charset="0"/>
                  </a:rPr>
                  <m:t>u</m:t>
                </m:r>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p</m:t>
                    </m:r>
                  </m:e>
                  <m:sub>
                    <m:r>
                      <a:rPr xmlns:a="http://schemas.openxmlformats.org/drawingml/2006/main" sz="5200" i="1">
                        <a:solidFill>
                          <a:srgbClr val="000000"/>
                        </a:solidFill>
                        <a:latin typeface="Cambria Math" panose="02040503050406030204" pitchFamily="18" charset="0"/>
                      </a:rPr>
                      <m:t>k</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2.5</m:t>
                </m:r>
                <m:r>
                  <a:rPr xmlns:a="http://schemas.openxmlformats.org/drawingml/2006/main" sz="5200" i="1">
                    <a:solidFill>
                      <a:srgbClr val="000000"/>
                    </a:solidFill>
                    <a:latin typeface="Cambria Math" panose="02040503050406030204" pitchFamily="18" charset="0"/>
                  </a:rPr>
                  <m:t>)</m:t>
                </m:r>
              </m:oMath>
            </a14:m>
            <a:r>
              <a:t> as the interface value</a:t>
            </a:r>
          </a:p>
        </p:txBody>
      </p:sp>
      <p:sp>
        <p:nvSpPr>
          <p:cNvPr id="977" name="Do for other side then turn the Godunov crank"/>
          <p:cNvSpPr txBox="1"/>
          <p:nvPr/>
        </p:nvSpPr>
        <p:spPr>
          <a:xfrm>
            <a:off x="1160338" y="10442656"/>
            <a:ext cx="8878407" cy="1342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Do for other side then turn the Godunov crank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9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9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2" grpId="1"/>
      <p:bldP build="whole" bldLvl="1" animBg="1" rev="0" advAuto="0" spid="975" grpId="4"/>
      <p:bldP build="whole" bldLvl="1" animBg="1" rev="0" advAuto="0" spid="976" grpId="5"/>
      <p:bldP build="whole" bldLvl="1" animBg="1" rev="0" advAuto="0" spid="973" grpId="2"/>
      <p:bldP build="whole" bldLvl="1" animBg="1" rev="0" advAuto="0" spid="977" grpId="6"/>
      <p:bldP build="whole" bldLvl="1" animBg="1" rev="0" advAuto="0" spid="974"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24"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25" name="Motivation and Goals for this talk"/>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Motivation and Goals for this talk</a:t>
            </a:r>
          </a:p>
        </p:txBody>
      </p:sp>
      <p:sp>
        <p:nvSpPr>
          <p:cNvPr id="226" name="What to expect"/>
          <p:cNvSpPr txBox="1"/>
          <p:nvPr/>
        </p:nvSpPr>
        <p:spPr>
          <a:xfrm>
            <a:off x="1545522" y="2612476"/>
            <a:ext cx="11633201"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What to expect</a:t>
            </a:r>
          </a:p>
        </p:txBody>
      </p:sp>
      <p:sp>
        <p:nvSpPr>
          <p:cNvPr id="227" name="Slide Number"/>
          <p:cNvSpPr txBox="1"/>
          <p:nvPr>
            <p:ph type="sldNum" sz="quarter" idx="4294967295"/>
          </p:nvPr>
        </p:nvSpPr>
        <p:spPr>
          <a:xfrm>
            <a:off x="22928862" y="13143473"/>
            <a:ext cx="362939"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228" name="1. This is mostly practical - lots of simulations and &quot;discovery based learning&quot;"/>
          <p:cNvSpPr txBox="1"/>
          <p:nvPr/>
        </p:nvSpPr>
        <p:spPr>
          <a:xfrm>
            <a:off x="1503349" y="3714671"/>
            <a:ext cx="12128501" cy="14041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1. This is mostly practical - lots of simulations and "discovery based learning"</a:t>
            </a:r>
          </a:p>
        </p:txBody>
      </p:sp>
      <p:sp>
        <p:nvSpPr>
          <p:cNvPr id="229" name="2. A few computations/derivations"/>
          <p:cNvSpPr txBox="1"/>
          <p:nvPr/>
        </p:nvSpPr>
        <p:spPr>
          <a:xfrm>
            <a:off x="1255699" y="6240545"/>
            <a:ext cx="12623801"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2. A few computations/derivations</a:t>
            </a:r>
          </a:p>
        </p:txBody>
      </p:sp>
      <p:sp>
        <p:nvSpPr>
          <p:cNvPr id="230" name="Text"/>
          <p:cNvSpPr txBox="1"/>
          <p:nvPr/>
        </p:nvSpPr>
        <p:spPr>
          <a:xfrm>
            <a:off x="12192000" y="6453784"/>
            <a:ext cx="12700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31" name="3. A couple of theorems (without proof)"/>
          <p:cNvSpPr txBox="1"/>
          <p:nvPr/>
        </p:nvSpPr>
        <p:spPr>
          <a:xfrm>
            <a:off x="1255699" y="8597145"/>
            <a:ext cx="12623801"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3. A couple of theorems (without proof)</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9"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80"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981" name="This is the end"/>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This is the end</a:t>
            </a:r>
          </a:p>
        </p:txBody>
      </p:sp>
      <p:sp>
        <p:nvSpPr>
          <p:cNvPr id="982" name="If there are no questions you could ask:"/>
          <p:cNvSpPr txBox="1"/>
          <p:nvPr/>
        </p:nvSpPr>
        <p:spPr>
          <a:xfrm>
            <a:off x="1353950" y="9461447"/>
            <a:ext cx="21289646"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If there are no questions you could ask:</a:t>
            </a:r>
          </a:p>
        </p:txBody>
      </p:sp>
      <p:sp>
        <p:nvSpPr>
          <p:cNvPr id="983" name="Slide Number"/>
          <p:cNvSpPr txBox="1"/>
          <p:nvPr>
            <p:ph type="sldNum" sz="quarter" idx="4294967295"/>
          </p:nvPr>
        </p:nvSpPr>
        <p:spPr>
          <a:xfrm>
            <a:off x="22761505" y="13143473"/>
            <a:ext cx="530296"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984" name="1. Where does CFL/stability show up in FVM?"/>
          <p:cNvSpPr txBox="1"/>
          <p:nvPr/>
        </p:nvSpPr>
        <p:spPr>
          <a:xfrm>
            <a:off x="1547177" y="10469538"/>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1. Where does CFL/stability show up in FVM?</a:t>
            </a:r>
          </a:p>
        </p:txBody>
      </p:sp>
      <p:sp>
        <p:nvSpPr>
          <p:cNvPr id="985" name="2. Can you just use a high order scheme and a filter to get rid of dispersion?"/>
          <p:cNvSpPr txBox="1"/>
          <p:nvPr/>
        </p:nvSpPr>
        <p:spPr>
          <a:xfrm>
            <a:off x="1547177" y="11278756"/>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2. Can you just use a high order scheme and a filter to get rid of dispersion?</a:t>
            </a:r>
          </a:p>
        </p:txBody>
      </p:sp>
      <p:sp>
        <p:nvSpPr>
          <p:cNvPr id="986" name="3. Isn’t Godunov scheme saying “solving our pde solves our pde”?"/>
          <p:cNvSpPr txBox="1"/>
          <p:nvPr/>
        </p:nvSpPr>
        <p:spPr>
          <a:xfrm>
            <a:off x="1547177" y="12013646"/>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3. Isn’t Godunov scheme saying “solving our pde solves our pde”?</a:t>
            </a:r>
          </a:p>
        </p:txBody>
      </p:sp>
      <p:sp>
        <p:nvSpPr>
          <p:cNvPr id="987" name="Thanks for listening!"/>
          <p:cNvSpPr txBox="1"/>
          <p:nvPr/>
        </p:nvSpPr>
        <p:spPr>
          <a:xfrm>
            <a:off x="1547177" y="6423844"/>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a:latin typeface="Calibri"/>
                <a:ea typeface="Calibri"/>
                <a:cs typeface="Calibri"/>
                <a:sym typeface="Calibri"/>
              </a:defRPr>
            </a:lvl1pPr>
          </a:lstStyle>
          <a:p>
            <a:pPr/>
            <a:r>
              <a:t>Thanks for listening!</a:t>
            </a:r>
          </a:p>
        </p:txBody>
      </p:sp>
      <p:sp>
        <p:nvSpPr>
          <p:cNvPr id="988" name="Happy Birthday Austin!"/>
          <p:cNvSpPr txBox="1"/>
          <p:nvPr/>
        </p:nvSpPr>
        <p:spPr>
          <a:xfrm>
            <a:off x="5546451" y="7483145"/>
            <a:ext cx="7733539" cy="944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5500"/>
            </a:lvl1pPr>
          </a:lstStyle>
          <a:p>
            <a:pPr/>
            <a:r>
              <a:t>Happy Birthday Austin!</a:t>
            </a:r>
          </a:p>
        </p:txBody>
      </p:sp>
      <p:sp>
        <p:nvSpPr>
          <p:cNvPr id="989" name="Quick Recap:"/>
          <p:cNvSpPr txBox="1"/>
          <p:nvPr/>
        </p:nvSpPr>
        <p:spPr>
          <a:xfrm>
            <a:off x="1547177" y="2381493"/>
            <a:ext cx="21289646" cy="7958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Quick Recap:</a:t>
            </a:r>
          </a:p>
        </p:txBody>
      </p:sp>
      <p:sp>
        <p:nvSpPr>
          <p:cNvPr id="990" name="1. Respect the physics"/>
          <p:cNvSpPr txBox="1"/>
          <p:nvPr/>
        </p:nvSpPr>
        <p:spPr>
          <a:xfrm>
            <a:off x="1444933" y="3294169"/>
            <a:ext cx="649437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Respect the physics </a:t>
            </a:r>
          </a:p>
        </p:txBody>
      </p:sp>
      <p:sp>
        <p:nvSpPr>
          <p:cNvPr id="991" name="2. There is a fundamental tension between diffusion and dispersion in numerics"/>
          <p:cNvSpPr txBox="1"/>
          <p:nvPr/>
        </p:nvSpPr>
        <p:spPr>
          <a:xfrm>
            <a:off x="453301" y="4283319"/>
            <a:ext cx="2272253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2"/>
            <a:r>
              <a:t> 2. There is a fundamental tension between diffusion and dispersion in numerics</a:t>
            </a:r>
          </a:p>
        </p:txBody>
      </p:sp>
      <p:sp>
        <p:nvSpPr>
          <p:cNvPr id="992" name="3. You have to decide which physics you want to respect"/>
          <p:cNvSpPr txBox="1"/>
          <p:nvPr/>
        </p:nvSpPr>
        <p:spPr>
          <a:xfrm>
            <a:off x="1537035" y="5272470"/>
            <a:ext cx="1575237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 You have to decide which physics you want to respect </a:t>
            </a:r>
          </a:p>
        </p:txBody>
      </p:sp>
      <p:pic>
        <p:nvPicPr>
          <p:cNvPr id="993" name="bh187-spongebob.mp4" descr="bh187-spongebob.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3726901" y="6264587"/>
            <a:ext cx="8591359" cy="48304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98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6" fill="hold">
                                  <p:stCondLst>
                                    <p:cond delay="0"/>
                                  </p:stCondLst>
                                  <p:iterate type="el" backwards="0">
                                    <p:tmAbs val="0"/>
                                  </p:iterate>
                                  <p:childTnLst>
                                    <p:set>
                                      <p:cBhvr>
                                        <p:cTn id="25" fill="hold"/>
                                        <p:tgtEl>
                                          <p:spTgt spid="985"/>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9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98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32" presetID="23" grpId="9" fill="hold">
                                  <p:stCondLst>
                                    <p:cond delay="0"/>
                                  </p:stCondLst>
                                  <p:iterate type="el" backwards="0">
                                    <p:tmAbs val="0"/>
                                  </p:iterate>
                                  <p:childTnLst>
                                    <p:set>
                                      <p:cBhvr>
                                        <p:cTn id="36" fill="hold"/>
                                        <p:tgtEl>
                                          <p:spTgt spid="988"/>
                                        </p:tgtEl>
                                        <p:attrNameLst>
                                          <p:attrName>style.visibility</p:attrName>
                                        </p:attrNameLst>
                                      </p:cBhvr>
                                      <p:to>
                                        <p:strVal val="visible"/>
                                      </p:to>
                                    </p:set>
                                    <p:anim calcmode="lin" valueType="num">
                                      <p:cBhvr>
                                        <p:cTn id="37" dur="2500" fill="hold"/>
                                        <p:tgtEl>
                                          <p:spTgt spid="988"/>
                                        </p:tgtEl>
                                        <p:attrNameLst>
                                          <p:attrName>ppt_w</p:attrName>
                                        </p:attrNameLst>
                                      </p:cBhvr>
                                      <p:tavLst>
                                        <p:tav tm="0">
                                          <p:val>
                                            <p:strVal val="4*#ppt_w"/>
                                          </p:val>
                                        </p:tav>
                                        <p:tav tm="100000">
                                          <p:val>
                                            <p:strVal val="#ppt_w"/>
                                          </p:val>
                                        </p:tav>
                                      </p:tavLst>
                                    </p:anim>
                                    <p:anim calcmode="lin" valueType="num">
                                      <p:cBhvr>
                                        <p:cTn id="38" dur="2500" fill="hold"/>
                                        <p:tgtEl>
                                          <p:spTgt spid="988"/>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Class="entr" nodeType="afterEffect" presetSubtype="0" presetID="1" grpId="10" fill="hold">
                                  <p:stCondLst>
                                    <p:cond delay="0"/>
                                  </p:stCondLst>
                                  <p:iterate type="el" backwards="0">
                                    <p:tmAbs val="0"/>
                                  </p:iterate>
                                  <p:childTnLst>
                                    <p:set>
                                      <p:cBhvr>
                                        <p:cTn id="41" fill="hold"/>
                                        <p:tgtEl>
                                          <p:spTgt spid="993"/>
                                        </p:tgtEl>
                                        <p:attrNameLst>
                                          <p:attrName>style.visibility</p:attrName>
                                        </p:attrNameLst>
                                      </p:cBhvr>
                                      <p:to>
                                        <p:strVal val="visible"/>
                                      </p:to>
                                    </p:set>
                                  </p:childTnLst>
                                </p:cTn>
                              </p:par>
                            </p:childTnLst>
                          </p:cTn>
                        </p:par>
                        <p:par>
                          <p:cTn id="42" fill="hold">
                            <p:stCondLst>
                              <p:cond delay="2500"/>
                            </p:stCondLst>
                            <p:childTnLst>
                              <p:par>
                                <p:cTn id="43" presetClass="mediacall" nodeType="afterEffect" presetSubtype="0" presetID="1" grpId="11" fill="hold">
                                  <p:stCondLst>
                                    <p:cond delay="0"/>
                                  </p:stCondLst>
                                  <p:childTnLst>
                                    <p:cmd type="call" cmd="playFrom(0.0)">
                                      <p:cBhvr>
                                        <p:cTn id="44" dur="2319" fill="hold"/>
                                        <p:tgtEl>
                                          <p:spTgt spid="99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45" fill="hold" display="0">
                  <p:stCondLst>
                    <p:cond delay="indefinite"/>
                  </p:stCondLst>
                </p:cTn>
                <p:tgtEl>
                  <p:spTgt spid="993"/>
                </p:tgtEl>
              </p:cMediaNode>
            </p:video>
            <p:seq concurrent="1" prevAc="none" nextAc="seek">
              <p:cTn id="46" evtFilter="cancelBubble" nodeType="interactiveSeq" restart="whenNotActive" fill="hold">
                <p:stCondLst>
                  <p:cond delay="0" evt="onClick">
                    <p:tgtEl>
                      <p:spTgt spid="993"/>
                    </p:tgtEl>
                  </p:cond>
                </p:stCondLst>
                <p:endSync delay="0" evt="end">
                  <p:rtn val="all"/>
                </p:endSync>
                <p:childTnLst>
                  <p:par>
                    <p:cTn id="47" fill="hold">
                      <p:stCondLst>
                        <p:cond delay="0"/>
                      </p:stCondLst>
                      <p:childTnLst>
                        <p:par>
                          <p:cTn id="48" fill="hold">
                            <p:stCondLst>
                              <p:cond delay="0"/>
                            </p:stCondLst>
                            <p:childTnLst>
                              <p:par>
                                <p:cTn id="49" presetClass="mediacall" nodeType="clickEffect" presetSubtype="0" presetID="2" fill="hold">
                                  <p:stCondLst>
                                    <p:cond delay="0"/>
                                  </p:stCondLst>
                                  <p:childTnLst>
                                    <p:cmd type="call" cmd="togglePause">
                                      <p:cBhvr>
                                        <p:cTn id="50" dur="1" fill="hold"/>
                                        <p:tgtEl>
                                          <p:spTgt spid="993"/>
                                        </p:tgtEl>
                                      </p:cBhvr>
                                    </p:cmd>
                                  </p:childTnLst>
                                </p:cTn>
                              </p:par>
                            </p:childTnLst>
                          </p:cTn>
                        </p:par>
                      </p:childTnLst>
                    </p:cTn>
                  </p:par>
                </p:childTnLst>
              </p:cTn>
              <p:nextCondLst>
                <p:cond delay="0" evt="onClick">
                  <p:tgtEl>
                    <p:spTgt spid="993"/>
                  </p:tgtEl>
                </p:cond>
              </p:nextCondLst>
            </p:seq>
          </p:childTnLst>
        </p:cTn>
      </p:par>
    </p:tnLst>
    <p:bldLst>
      <p:bldP build="whole" bldLvl="1" animBg="1" rev="0" advAuto="0" spid="986" grpId="7"/>
      <p:bldP build="whole" bldLvl="1" animBg="1" rev="0" advAuto="0" spid="993" grpId="10"/>
      <p:bldP build="whole" bldLvl="1" animBg="1" rev="0" advAuto="0" spid="987" grpId="8"/>
      <p:bldP build="whole" bldLvl="1" animBg="1" rev="0" advAuto="0" spid="990" grpId="1"/>
      <p:bldP build="whole" bldLvl="1" animBg="1" rev="0" advAuto="0" spid="982" grpId="4"/>
      <p:bldP build="whole" bldLvl="1" animBg="1" rev="0" advAuto="0" spid="985" grpId="6"/>
      <p:bldP build="whole" bldLvl="1" animBg="1" rev="0" advAuto="0" spid="988" grpId="9"/>
      <p:bldP build="whole" bldLvl="1" animBg="1" rev="0" advAuto="0" spid="992" grpId="3"/>
      <p:bldP build="whole" bldLvl="1" animBg="1" rev="0" advAuto="0" spid="991" grpId="2"/>
      <p:bldP build="whole" bldLvl="1" animBg="1" rev="0" advAuto="0" spid="984" grpId="5"/>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34"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35"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236" name="The set up:"/>
          <p:cNvSpPr txBox="1"/>
          <p:nvPr/>
        </p:nvSpPr>
        <p:spPr>
          <a:xfrm>
            <a:off x="1545522" y="2474434"/>
            <a:ext cx="21289646" cy="9449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5500" u="sng"/>
            </a:lvl1pPr>
          </a:lstStyle>
          <a:p>
            <a:pPr/>
            <a:r>
              <a:t>The set up:</a:t>
            </a:r>
          </a:p>
        </p:txBody>
      </p:sp>
      <p:sp>
        <p:nvSpPr>
          <p:cNvPr id="237" name="Slide Number"/>
          <p:cNvSpPr txBox="1"/>
          <p:nvPr>
            <p:ph type="sldNum" sz="quarter" idx="4294967295"/>
          </p:nvPr>
        </p:nvSpPr>
        <p:spPr>
          <a:xfrm>
            <a:off x="22928862" y="13143473"/>
            <a:ext cx="362939"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238" name="We want to approximate transport/conservation equations:"/>
          <p:cNvSpPr txBox="1"/>
          <p:nvPr/>
        </p:nvSpPr>
        <p:spPr>
          <a:xfrm>
            <a:off x="1549400" y="3515320"/>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We want to approximate transport/conservation equations:</a:t>
            </a:r>
          </a:p>
        </p:txBody>
      </p:sp>
      <p:sp>
        <p:nvSpPr>
          <p:cNvPr id="239" name="Two model problems:"/>
          <p:cNvSpPr txBox="1"/>
          <p:nvPr/>
        </p:nvSpPr>
        <p:spPr>
          <a:xfrm>
            <a:off x="1089825" y="6111158"/>
            <a:ext cx="21289646"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Two model problems: </a:t>
            </a:r>
          </a:p>
        </p:txBody>
      </p:sp>
      <p:sp>
        <p:nvSpPr>
          <p:cNvPr id="240" name="Advection:"/>
          <p:cNvSpPr txBox="1"/>
          <p:nvPr/>
        </p:nvSpPr>
        <p:spPr>
          <a:xfrm>
            <a:off x="5113611" y="6893174"/>
            <a:ext cx="5938116" cy="832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Advection: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x</m:t>
                </m:r>
              </m:oMath>
            </a14:m>
          </a:p>
        </p:txBody>
      </p:sp>
      <p:sp>
        <p:nvSpPr>
          <p:cNvPr id="241" name="+ two basic initial conditions (Gaussian and Square) give us a rich enough set to understand:"/>
          <p:cNvSpPr txBox="1"/>
          <p:nvPr/>
        </p:nvSpPr>
        <p:spPr>
          <a:xfrm>
            <a:off x="850899" y="9440133"/>
            <a:ext cx="22906609"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 two basic initial conditions (Gaussian and Square) give us a rich enough set to understand:</a:t>
            </a:r>
          </a:p>
        </p:txBody>
      </p:sp>
      <p:sp>
        <p:nvSpPr>
          <p:cNvPr id="242" name="1.  How smooth solutions propagate (Gaussian I.C. with advection)"/>
          <p:cNvSpPr txBox="1"/>
          <p:nvPr/>
        </p:nvSpPr>
        <p:spPr>
          <a:xfrm>
            <a:off x="850900" y="10372469"/>
            <a:ext cx="21289645"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1.  How smooth solutions propagate (Gaussian I.C. with advection)</a:t>
            </a:r>
          </a:p>
        </p:txBody>
      </p:sp>
      <p:sp>
        <p:nvSpPr>
          <p:cNvPr id="243" name="2. How shocks propagate (square wave I.C. with advection)"/>
          <p:cNvSpPr txBox="1"/>
          <p:nvPr/>
        </p:nvSpPr>
        <p:spPr>
          <a:xfrm>
            <a:off x="850900" y="11199867"/>
            <a:ext cx="21289645" cy="716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alibri"/>
                <a:ea typeface="Calibri"/>
                <a:cs typeface="Calibri"/>
                <a:sym typeface="Calibri"/>
              </a:defRPr>
            </a:lvl1pPr>
          </a:lstStyle>
          <a:p>
            <a:pPr/>
            <a:r>
              <a:t>2. How shocks propagate (square wave I.C. with advection) </a:t>
            </a:r>
          </a:p>
        </p:txBody>
      </p:sp>
      <p:sp>
        <p:nvSpPr>
          <p:cNvPr id="244" name="2.5 and how shocks develop (Burger's)"/>
          <p:cNvSpPr txBox="1"/>
          <p:nvPr/>
        </p:nvSpPr>
        <p:spPr>
          <a:xfrm>
            <a:off x="850900" y="12027265"/>
            <a:ext cx="9602093" cy="716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Calibri"/>
                <a:ea typeface="Calibri"/>
                <a:cs typeface="Calibri"/>
                <a:sym typeface="Calibri"/>
              </a:defRPr>
            </a:lvl1pPr>
          </a:lstStyle>
          <a:p>
            <a:pPr/>
            <a:r>
              <a:t>2.5 and how shocks develop (Burger's)</a:t>
            </a:r>
          </a:p>
        </p:txBody>
      </p:sp>
      <p:sp>
        <p:nvSpPr>
          <p:cNvPr id="245" name="Equation"/>
          <p:cNvSpPr txBox="1"/>
          <p:nvPr/>
        </p:nvSpPr>
        <p:spPr>
          <a:xfrm>
            <a:off x="10618391" y="4427172"/>
            <a:ext cx="4919577" cy="1599007"/>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5900" i="1">
                          <a:solidFill>
                            <a:srgbClr val="000000"/>
                          </a:solidFill>
                          <a:latin typeface="Cambria Math" panose="02040503050406030204" pitchFamily="18" charset="0"/>
                        </a:rPr>
                      </m:ctrlPr>
                      <m:type m:val="bar"/>
                    </m:fPr>
                    <m:num>
                      <m:r>
                        <m:rPr>
                          <m:sty m:val="p"/>
                        </m:rP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u</m:t>
                      </m:r>
                    </m:num>
                    <m:den>
                      <m:r>
                        <m:rPr>
                          <m:sty m:val="p"/>
                        </m:rP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t</m:t>
                      </m:r>
                    </m:den>
                  </m:f>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m:t>
                  </m:r>
                  <m:sSub>
                    <m:e>
                      <m:r>
                        <a:rPr xmlns:a="http://schemas.openxmlformats.org/drawingml/2006/main" sz="5900" i="1">
                          <a:solidFill>
                            <a:srgbClr val="000000"/>
                          </a:solidFill>
                          <a:latin typeface="Cambria Math" panose="02040503050406030204" pitchFamily="18" charset="0"/>
                        </a:rPr>
                        <m:t>∇</m:t>
                      </m:r>
                    </m:e>
                    <m:sub>
                      <m:r>
                        <a:rPr xmlns:a="http://schemas.openxmlformats.org/drawingml/2006/main" sz="5900" i="1">
                          <a:solidFill>
                            <a:srgbClr val="000000"/>
                          </a:solidFill>
                          <a:latin typeface="Cambria Math" panose="02040503050406030204" pitchFamily="18" charset="0"/>
                        </a:rPr>
                        <m:t>x</m:t>
                      </m:r>
                    </m:sub>
                  </m:sSub>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f</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u</m:t>
                  </m:r>
                  <m:r>
                    <a:rPr xmlns:a="http://schemas.openxmlformats.org/drawingml/2006/main" sz="5900" i="1">
                      <a:solidFill>
                        <a:srgbClr val="000000"/>
                      </a:solidFill>
                      <a:latin typeface="Cambria Math" panose="02040503050406030204" pitchFamily="18" charset="0"/>
                    </a:rPr>
                    <m:t>)</m:t>
                  </m:r>
                </m:oMath>
              </m:oMathPara>
            </a14:m>
            <a:endParaRPr sz="5900"/>
          </a:p>
        </p:txBody>
      </p:sp>
      <p:sp>
        <p:nvSpPr>
          <p:cNvPr id="246" name="Equation"/>
          <p:cNvSpPr txBox="1"/>
          <p:nvPr/>
        </p:nvSpPr>
        <p:spPr>
          <a:xfrm>
            <a:off x="7000550" y="8239418"/>
            <a:ext cx="2164238" cy="42599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x</m:t>
                      </m:r>
                    </m:sub>
                  </m:sSub>
                </m:oMath>
              </m:oMathPara>
            </a14:m>
            <a:endParaRPr sz="4800"/>
          </a:p>
        </p:txBody>
      </p:sp>
      <p:sp>
        <p:nvSpPr>
          <p:cNvPr id="247" name="Burger’s:"/>
          <p:cNvSpPr txBox="1"/>
          <p:nvPr/>
        </p:nvSpPr>
        <p:spPr>
          <a:xfrm>
            <a:off x="12539693" y="6622740"/>
            <a:ext cx="5938116" cy="946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Calibri"/>
                <a:ea typeface="Calibri"/>
                <a:cs typeface="Calibri"/>
                <a:sym typeface="Calibri"/>
              </a:defRPr>
            </a:pPr>
            <a:r>
              <a:t>Burger’s:  </a:t>
            </a:r>
            <a14:m>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sSup>
                  <m:e>
                    <m:r>
                      <a:rPr xmlns:a="http://schemas.openxmlformats.org/drawingml/2006/main" sz="5200" i="1">
                        <a:solidFill>
                          <a:srgbClr val="000000"/>
                        </a:solidFill>
                        <a:latin typeface="Cambria Math" panose="02040503050406030204" pitchFamily="18" charset="0"/>
                      </a:rPr>
                      <m:t>x</m:t>
                    </m:r>
                  </m:e>
                  <m:sup>
                    <m:r>
                      <a:rPr xmlns:a="http://schemas.openxmlformats.org/drawingml/2006/main" sz="5200" i="1">
                        <a:solidFill>
                          <a:srgbClr val="000000"/>
                        </a:solidFill>
                        <a:latin typeface="Cambria Math" panose="02040503050406030204" pitchFamily="18" charset="0"/>
                      </a:rPr>
                      <m:t>2</m:t>
                    </m:r>
                  </m:sup>
                </m:sSup>
              </m:oMath>
            </a14:m>
          </a:p>
        </p:txBody>
      </p:sp>
      <p:sp>
        <p:nvSpPr>
          <p:cNvPr id="248" name="Equation"/>
          <p:cNvSpPr txBox="1"/>
          <p:nvPr/>
        </p:nvSpPr>
        <p:spPr>
          <a:xfrm>
            <a:off x="12974523" y="7680674"/>
            <a:ext cx="5037158" cy="154348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sSup>
                        <m:e>
                          <m:r>
                            <a:rPr xmlns:a="http://schemas.openxmlformats.org/drawingml/2006/main" sz="4800" i="1">
                              <a:solidFill>
                                <a:srgbClr val="000000"/>
                              </a:solidFill>
                              <a:latin typeface="Cambria Math" panose="02040503050406030204" pitchFamily="18" charset="0"/>
                            </a:rPr>
                            <m:t>u</m:t>
                          </m:r>
                        </m:e>
                        <m:sup>
                          <m:r>
                            <a:rPr xmlns:a="http://schemas.openxmlformats.org/drawingml/2006/main" sz="4800" i="1">
                              <a:solidFill>
                                <a:srgbClr val="000000"/>
                              </a:solidFill>
                              <a:latin typeface="Cambria Math" panose="02040503050406030204" pitchFamily="18" charset="0"/>
                            </a:rPr>
                            <m:t>2</m:t>
                          </m:r>
                        </m:sup>
                      </m:sSup>
                    </m:num>
                    <m:den>
                      <m:r>
                        <a:rPr xmlns:a="http://schemas.openxmlformats.org/drawingml/2006/main" sz="4800" i="1">
                          <a:solidFill>
                            <a:srgbClr val="000000"/>
                          </a:solidFill>
                          <a:latin typeface="Cambria Math" panose="02040503050406030204" pitchFamily="18" charset="0"/>
                        </a:rPr>
                        <m:t>2</m:t>
                      </m:r>
                    </m:den>
                  </m:f>
                  <m:sSub>
                    <m:e>
                      <m:r>
                        <a:rPr xmlns:a="http://schemas.openxmlformats.org/drawingml/2006/main" sz="4800" i="1">
                          <a:solidFill>
                            <a:srgbClr val="000000"/>
                          </a:solidFill>
                          <a:latin typeface="Cambria Math" panose="02040503050406030204" pitchFamily="18" charset="0"/>
                        </a:rPr>
                        <m:t>)</m:t>
                      </m:r>
                    </m:e>
                    <m:sub>
                      <m:r>
                        <a:rPr xmlns:a="http://schemas.openxmlformats.org/drawingml/2006/main" sz="4800" i="1">
                          <a:solidFill>
                            <a:srgbClr val="000000"/>
                          </a:solidFill>
                          <a:latin typeface="Cambria Math" panose="02040503050406030204" pitchFamily="18" charset="0"/>
                        </a:rPr>
                        <m:t>x</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x</m:t>
                      </m:r>
                    </m:sub>
                  </m:sSub>
                </m:oMath>
              </m:oMathPara>
            </a14:m>
            <a:endParaRPr sz="4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0"/>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4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47"/>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2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2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9" fill="hold">
                                  <p:stCondLst>
                                    <p:cond delay="0"/>
                                  </p:stCondLst>
                                  <p:iterate type="el" backwards="0">
                                    <p:tmAbs val="0"/>
                                  </p:iterate>
                                  <p:childTnLst>
                                    <p:set>
                                      <p:cBhvr>
                                        <p:cTn id="36" fill="hold"/>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4" grpId="9"/>
      <p:bldP build="whole" bldLvl="1" animBg="1" rev="0" advAuto="0" spid="243" grpId="8"/>
      <p:bldP build="whole" bldLvl="1" animBg="1" rev="0" advAuto="0" spid="242" grpId="7"/>
      <p:bldP build="whole" bldLvl="1" animBg="1" rev="0" advAuto="0" spid="246" grpId="3"/>
      <p:bldP build="whole" bldLvl="1" animBg="1" rev="0" advAuto="0" spid="247" grpId="4"/>
      <p:bldP build="whole" bldLvl="1" animBg="1" rev="0" advAuto="0" spid="248" grpId="5"/>
      <p:bldP build="whole" bldLvl="1" animBg="1" rev="0" advAuto="0" spid="239" grpId="1"/>
      <p:bldP build="whole" bldLvl="1" animBg="1" rev="0" advAuto="0" spid="240" grpId="2"/>
      <p:bldP build="whole" bldLvl="1" animBg="1" rev="0" advAuto="0" spid="241" grpId="6"/>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51"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52" name="Intermezzo"/>
          <p:cNvSpPr txBox="1"/>
          <p:nvPr/>
        </p:nvSpPr>
        <p:spPr>
          <a:xfrm>
            <a:off x="1636077" y="6914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Intermezzo</a:t>
            </a:r>
          </a:p>
        </p:txBody>
      </p:sp>
      <p:sp>
        <p:nvSpPr>
          <p:cNvPr id="253" name="Physical Intuition"/>
          <p:cNvSpPr txBox="1"/>
          <p:nvPr/>
        </p:nvSpPr>
        <p:spPr>
          <a:xfrm>
            <a:off x="1636077" y="2203594"/>
            <a:ext cx="21289645" cy="795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Physical Intuition</a:t>
            </a:r>
          </a:p>
        </p:txBody>
      </p:sp>
      <p:sp>
        <p:nvSpPr>
          <p:cNvPr id="254" name="Slide Number"/>
          <p:cNvSpPr txBox="1"/>
          <p:nvPr>
            <p:ph type="sldNum" sz="quarter" idx="4294967295"/>
          </p:nvPr>
        </p:nvSpPr>
        <p:spPr>
          <a:xfrm>
            <a:off x="22928862" y="13143473"/>
            <a:ext cx="362939"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255" name="Diffusion:"/>
          <p:cNvSpPr txBox="1"/>
          <p:nvPr/>
        </p:nvSpPr>
        <p:spPr>
          <a:xfrm>
            <a:off x="10549115" y="3042205"/>
            <a:ext cx="3302001"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defRPr>
                <a:latin typeface="Calibri"/>
                <a:ea typeface="Calibri"/>
                <a:cs typeface="Calibri"/>
                <a:sym typeface="Calibri"/>
              </a:defRPr>
            </a:lvl1pPr>
          </a:lstStyle>
          <a:p>
            <a:pPr/>
            <a:r>
              <a:t>Diffusion:</a:t>
            </a:r>
          </a:p>
        </p:txBody>
      </p:sp>
      <p:sp>
        <p:nvSpPr>
          <p:cNvPr id="256" name="Transport:"/>
          <p:cNvSpPr txBox="1"/>
          <p:nvPr/>
        </p:nvSpPr>
        <p:spPr>
          <a:xfrm>
            <a:off x="1781530" y="3042205"/>
            <a:ext cx="3695701"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defRPr>
                <a:latin typeface="Calibri"/>
                <a:ea typeface="Calibri"/>
                <a:cs typeface="Calibri"/>
                <a:sym typeface="Calibri"/>
              </a:defRPr>
            </a:lvl1pPr>
          </a:lstStyle>
          <a:p>
            <a:pPr/>
            <a:r>
              <a:t>Transport:</a:t>
            </a:r>
          </a:p>
        </p:txBody>
      </p:sp>
      <p:sp>
        <p:nvSpPr>
          <p:cNvPr id="257" name="Dispersion:"/>
          <p:cNvSpPr txBox="1"/>
          <p:nvPr/>
        </p:nvSpPr>
        <p:spPr>
          <a:xfrm>
            <a:off x="18923000" y="3042205"/>
            <a:ext cx="3733800" cy="716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09600" indent="-609600">
              <a:buSzPct val="123000"/>
              <a:buChar char="•"/>
              <a:defRPr>
                <a:latin typeface="Calibri"/>
                <a:ea typeface="Calibri"/>
                <a:cs typeface="Calibri"/>
                <a:sym typeface="Calibri"/>
              </a:defRPr>
            </a:lvl1pPr>
          </a:lstStyle>
          <a:p>
            <a:pPr/>
            <a:r>
              <a:t>Dispersion:</a:t>
            </a:r>
          </a:p>
        </p:txBody>
      </p:sp>
      <p:pic>
        <p:nvPicPr>
          <p:cNvPr id="258" name="push-it-somewhere-else-spongebob-ezgif.com-gif-to-mp4-converter.mp4" descr="push-it-somewhere-else-spongebob-ezgif.com-gif-to-mp4-converter.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46524" y="8738344"/>
            <a:ext cx="6303934" cy="4196057"/>
          </a:xfrm>
          <a:prstGeom prst="rect">
            <a:avLst/>
          </a:prstGeom>
          <a:ln w="12700">
            <a:miter lim="400000"/>
          </a:ln>
        </p:spPr>
      </p:pic>
      <p:pic>
        <p:nvPicPr>
          <p:cNvPr id="259" name="spongebob-melting-ezgif.com-gif-to-mp4-converter.mp4" descr="spongebob-melting-ezgif.com-gif-to-mp4-converter.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9483529" y="8578030"/>
            <a:ext cx="5862953" cy="4379556"/>
          </a:xfrm>
          <a:prstGeom prst="rect">
            <a:avLst/>
          </a:prstGeom>
          <a:ln w="12700">
            <a:miter lim="400000"/>
          </a:ln>
        </p:spPr>
      </p:pic>
      <p:pic>
        <p:nvPicPr>
          <p:cNvPr id="260" name="boogie-dance-ezgif.com-gif-to-mp4-converter.mp4" descr="boogie-dance-ezgif.com-gif-to-mp4-converter.mp4"/>
          <p:cNvPicPr>
            <a:picLocks noChangeAspect="0"/>
          </p:cNvPicPr>
          <p:nvPr>
            <a:videoFile r:link="rId8"/>
            <p:extLst>
              <p:ext uri="{DAA4B4D4-6D71-4841-9C94-3DE7FCFB9230}">
                <p14:media xmlns:p14="http://schemas.microsoft.com/office/powerpoint/2010/main" r:embed="rId9"/>
              </p:ext>
            </p:extLst>
          </p:nvPr>
        </p:nvPicPr>
        <p:blipFill>
          <a:blip r:embed="rId10">
            <a:extLst/>
          </a:blip>
          <a:stretch>
            <a:fillRect/>
          </a:stretch>
        </p:blipFill>
        <p:spPr>
          <a:xfrm>
            <a:off x="17869337" y="8656375"/>
            <a:ext cx="5748693" cy="4317292"/>
          </a:xfrm>
          <a:prstGeom prst="rect">
            <a:avLst/>
          </a:prstGeom>
          <a:ln w="12700">
            <a:miter lim="400000"/>
          </a:ln>
        </p:spPr>
      </p:pic>
      <p:pic>
        <p:nvPicPr>
          <p:cNvPr id="261" name="advection.gif" descr="advection.gif"/>
          <p:cNvPicPr>
            <a:picLocks noChangeAspect="0"/>
          </p:cNvPicPr>
          <p:nvPr/>
        </p:nvPicPr>
        <p:blipFill>
          <a:blip r:embed="rId11">
            <a:extLst/>
          </a:blip>
          <a:stretch>
            <a:fillRect/>
          </a:stretch>
        </p:blipFill>
        <p:spPr>
          <a:xfrm>
            <a:off x="-464822" y="4008552"/>
            <a:ext cx="8634584" cy="4317292"/>
          </a:xfrm>
          <a:prstGeom prst="rect">
            <a:avLst/>
          </a:prstGeom>
          <a:ln w="12700">
            <a:miter lim="400000"/>
          </a:ln>
        </p:spPr>
      </p:pic>
      <p:sp>
        <p:nvSpPr>
          <p:cNvPr id="262" name="Equation"/>
          <p:cNvSpPr txBox="1"/>
          <p:nvPr/>
        </p:nvSpPr>
        <p:spPr>
          <a:xfrm>
            <a:off x="2411930" y="3801322"/>
            <a:ext cx="2434900" cy="42599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x</m:t>
                      </m:r>
                    </m:sub>
                  </m:sSub>
                </m:oMath>
              </m:oMathPara>
            </a14:m>
            <a:endParaRPr sz="4800"/>
          </a:p>
        </p:txBody>
      </p:sp>
      <p:pic>
        <p:nvPicPr>
          <p:cNvPr id="263" name="heat.gif" descr="heat.gif"/>
          <p:cNvPicPr>
            <a:picLocks noChangeAspect="0"/>
          </p:cNvPicPr>
          <p:nvPr/>
        </p:nvPicPr>
        <p:blipFill>
          <a:blip r:embed="rId12">
            <a:extLst/>
          </a:blip>
          <a:stretch>
            <a:fillRect/>
          </a:stretch>
        </p:blipFill>
        <p:spPr>
          <a:xfrm>
            <a:off x="7794786" y="4032001"/>
            <a:ext cx="8794428" cy="4397215"/>
          </a:xfrm>
          <a:prstGeom prst="rect">
            <a:avLst/>
          </a:prstGeom>
          <a:ln w="12700">
            <a:miter lim="400000"/>
          </a:ln>
        </p:spPr>
      </p:pic>
      <p:sp>
        <p:nvSpPr>
          <p:cNvPr id="264" name="Equation"/>
          <p:cNvSpPr txBox="1"/>
          <p:nvPr/>
        </p:nvSpPr>
        <p:spPr>
          <a:xfrm>
            <a:off x="11357527" y="3727561"/>
            <a:ext cx="2114956" cy="57351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oMath>
              </m:oMathPara>
            </a14:m>
            <a:endParaRPr sz="4800"/>
          </a:p>
        </p:txBody>
      </p:sp>
      <p:pic>
        <p:nvPicPr>
          <p:cNvPr id="265" name="airy.gif" descr="airy.gif"/>
          <p:cNvPicPr>
            <a:picLocks noChangeAspect="0"/>
          </p:cNvPicPr>
          <p:nvPr/>
        </p:nvPicPr>
        <p:blipFill>
          <a:blip r:embed="rId13">
            <a:extLst/>
          </a:blip>
          <a:stretch>
            <a:fillRect/>
          </a:stretch>
        </p:blipFill>
        <p:spPr>
          <a:xfrm>
            <a:off x="15960858" y="4015536"/>
            <a:ext cx="8794428" cy="4397215"/>
          </a:xfrm>
          <a:prstGeom prst="rect">
            <a:avLst/>
          </a:prstGeom>
          <a:ln w="12700">
            <a:miter lim="400000"/>
          </a:ln>
        </p:spPr>
      </p:pic>
      <p:sp>
        <p:nvSpPr>
          <p:cNvPr id="266" name="Equation"/>
          <p:cNvSpPr txBox="1"/>
          <p:nvPr/>
        </p:nvSpPr>
        <p:spPr>
          <a:xfrm>
            <a:off x="19983181" y="3801322"/>
            <a:ext cx="2009117" cy="42599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t</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x</m:t>
                      </m:r>
                    </m:sub>
                  </m:sSub>
                </m:oMath>
              </m:oMathPara>
            </a14:m>
            <a:endParaRPr sz="4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6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6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58"/>
                                        </p:tgtEl>
                                        <p:attrNameLst>
                                          <p:attrName>style.visibility</p:attrName>
                                        </p:attrNameLst>
                                      </p:cBhvr>
                                      <p:to>
                                        <p:strVal val="visible"/>
                                      </p:to>
                                    </p:set>
                                  </p:childTnLst>
                                </p:cTn>
                              </p:par>
                            </p:childTnLst>
                          </p:cTn>
                        </p:par>
                        <p:par>
                          <p:cTn id="18" fill="hold">
                            <p:stCondLst>
                              <p:cond delay="0"/>
                            </p:stCondLst>
                            <p:childTnLst>
                              <p:par>
                                <p:cTn id="19" presetClass="mediacall" nodeType="afterEffect" presetSubtype="0" presetID="1" grpId="5" fill="hold">
                                  <p:stCondLst>
                                    <p:cond delay="0"/>
                                  </p:stCondLst>
                                  <p:childTnLst>
                                    <p:cmd type="call" cmd="playFrom(0.0)">
                                      <p:cBhvr>
                                        <p:cTn id="20" dur="5357" fill="hold"/>
                                        <p:tgtEl>
                                          <p:spTgt spid="258"/>
                                        </p:tgtEl>
                                      </p:cBhvr>
                                    </p:cmd>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55"/>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2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26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259"/>
                                        </p:tgtEl>
                                        <p:attrNameLst>
                                          <p:attrName>style.visibility</p:attrName>
                                        </p:attrNameLst>
                                      </p:cBhvr>
                                      <p:to>
                                        <p:strVal val="visible"/>
                                      </p:to>
                                    </p:set>
                                  </p:childTnLst>
                                </p:cTn>
                              </p:par>
                            </p:childTnLst>
                          </p:cTn>
                        </p:par>
                        <p:par>
                          <p:cTn id="36" fill="hold">
                            <p:stCondLst>
                              <p:cond delay="0"/>
                            </p:stCondLst>
                            <p:childTnLst>
                              <p:par>
                                <p:cTn id="37" presetClass="mediacall" nodeType="afterEffect" presetSubtype="0" presetID="1" grpId="10" fill="hold">
                                  <p:stCondLst>
                                    <p:cond delay="0"/>
                                  </p:stCondLst>
                                  <p:childTnLst>
                                    <p:cmd type="call" cmd="playFrom(0.0)">
                                      <p:cBhvr>
                                        <p:cTn id="38" dur="2279" fill="hold"/>
                                        <p:tgtEl>
                                          <p:spTgt spid="259"/>
                                        </p:tgtEl>
                                      </p:cBhvr>
                                    </p:cmd>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257"/>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2" fill="hold">
                                  <p:stCondLst>
                                    <p:cond delay="0"/>
                                  </p:stCondLst>
                                  <p:iterate type="el" backwards="0">
                                    <p:tmAbs val="0"/>
                                  </p:iterate>
                                  <p:childTnLst>
                                    <p:set>
                                      <p:cBhvr>
                                        <p:cTn id="45" fill="hold"/>
                                        <p:tgtEl>
                                          <p:spTgt spid="26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3" fill="hold">
                                  <p:stCondLst>
                                    <p:cond delay="0"/>
                                  </p:stCondLst>
                                  <p:iterate type="el" backwards="0">
                                    <p:tmAbs val="0"/>
                                  </p:iterate>
                                  <p:childTnLst>
                                    <p:set>
                                      <p:cBhvr>
                                        <p:cTn id="49" fill="hold"/>
                                        <p:tgtEl>
                                          <p:spTgt spid="26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4" fill="hold">
                                  <p:stCondLst>
                                    <p:cond delay="0"/>
                                  </p:stCondLst>
                                  <p:iterate type="el" backwards="0">
                                    <p:tmAbs val="0"/>
                                  </p:iterate>
                                  <p:childTnLst>
                                    <p:set>
                                      <p:cBhvr>
                                        <p:cTn id="53" fill="hold"/>
                                        <p:tgtEl>
                                          <p:spTgt spid="260"/>
                                        </p:tgtEl>
                                        <p:attrNameLst>
                                          <p:attrName>style.visibility</p:attrName>
                                        </p:attrNameLst>
                                      </p:cBhvr>
                                      <p:to>
                                        <p:strVal val="visible"/>
                                      </p:to>
                                    </p:set>
                                  </p:childTnLst>
                                </p:cTn>
                              </p:par>
                            </p:childTnLst>
                          </p:cTn>
                        </p:par>
                        <p:par>
                          <p:cTn id="54" fill="hold">
                            <p:stCondLst>
                              <p:cond delay="0"/>
                            </p:stCondLst>
                            <p:childTnLst>
                              <p:par>
                                <p:cTn id="55" presetClass="mediacall" nodeType="afterEffect" presetSubtype="0" presetID="1" grpId="15" fill="hold">
                                  <p:stCondLst>
                                    <p:cond delay="0"/>
                                  </p:stCondLst>
                                  <p:childTnLst>
                                    <p:cmd type="call" cmd="playFrom(0.0)">
                                      <p:cBhvr>
                                        <p:cTn id="56" dur="632" fill="hold"/>
                                        <p:tgtEl>
                                          <p:spTgt spid="26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57" fill="hold" display="0">
                  <p:stCondLst>
                    <p:cond delay="indefinite"/>
                  </p:stCondLst>
                </p:cTn>
                <p:tgtEl>
                  <p:spTgt spid="258"/>
                </p:tgtEl>
              </p:cMediaNode>
            </p:video>
            <p:seq concurrent="1" prevAc="none" nextAc="seek">
              <p:cTn id="58" evtFilter="cancelBubble" nodeType="interactiveSeq" restart="whenNotActive" fill="hold">
                <p:stCondLst>
                  <p:cond delay="0" evt="onClick">
                    <p:tgtEl>
                      <p:spTgt spid="258"/>
                    </p:tgtEl>
                  </p:cond>
                </p:stCondLst>
                <p:endSync delay="0" evt="end">
                  <p:rtn val="all"/>
                </p:endSync>
                <p:childTnLst>
                  <p:par>
                    <p:cTn id="59" fill="hold">
                      <p:stCondLst>
                        <p:cond delay="0"/>
                      </p:stCondLst>
                      <p:childTnLst>
                        <p:par>
                          <p:cTn id="60" fill="hold">
                            <p:stCondLst>
                              <p:cond delay="0"/>
                            </p:stCondLst>
                            <p:childTnLst>
                              <p:par>
                                <p:cTn id="61" presetClass="mediacall" nodeType="clickEffect" presetSubtype="0" presetID="2" fill="hold">
                                  <p:stCondLst>
                                    <p:cond delay="0"/>
                                  </p:stCondLst>
                                  <p:childTnLst>
                                    <p:cmd type="call" cmd="togglePause">
                                      <p:cBhvr>
                                        <p:cTn id="62" dur="1" fill="hold"/>
                                        <p:tgtEl>
                                          <p:spTgt spid="258"/>
                                        </p:tgtEl>
                                      </p:cBhvr>
                                    </p:cmd>
                                  </p:childTnLst>
                                </p:cTn>
                              </p:par>
                            </p:childTnLst>
                          </p:cTn>
                        </p:par>
                      </p:childTnLst>
                    </p:cTn>
                  </p:par>
                </p:childTnLst>
              </p:cTn>
              <p:nextCondLst>
                <p:cond delay="0" evt="onClick">
                  <p:tgtEl>
                    <p:spTgt spid="258"/>
                  </p:tgtEl>
                </p:cond>
              </p:nextCondLst>
            </p:seq>
            <p:video fullScrn="0">
              <p:cMediaNode mute="0" showWhenStopped="1" numSld="1" vol="100000">
                <p:cTn id="63" fill="hold" display="0">
                  <p:stCondLst>
                    <p:cond delay="indefinite"/>
                  </p:stCondLst>
                </p:cTn>
                <p:tgtEl>
                  <p:spTgt spid="259"/>
                </p:tgtEl>
              </p:cMediaNode>
            </p:video>
            <p:seq concurrent="1" prevAc="none" nextAc="seek">
              <p:cTn id="64" evtFilter="cancelBubble" nodeType="interactiveSeq" restart="whenNotActive" fill="hold">
                <p:stCondLst>
                  <p:cond delay="0" evt="onClick">
                    <p:tgtEl>
                      <p:spTgt spid="259"/>
                    </p:tgtEl>
                  </p:cond>
                </p:stCondLst>
                <p:endSync delay="0" evt="end">
                  <p:rtn val="all"/>
                </p:endSync>
                <p:childTnLst>
                  <p:par>
                    <p:cTn id="65" fill="hold">
                      <p:stCondLst>
                        <p:cond delay="0"/>
                      </p:stCondLst>
                      <p:childTnLst>
                        <p:par>
                          <p:cTn id="66" fill="hold">
                            <p:stCondLst>
                              <p:cond delay="0"/>
                            </p:stCondLst>
                            <p:childTnLst>
                              <p:par>
                                <p:cTn id="67" presetClass="mediacall" nodeType="clickEffect" presetSubtype="0" presetID="2" fill="hold">
                                  <p:stCondLst>
                                    <p:cond delay="0"/>
                                  </p:stCondLst>
                                  <p:childTnLst>
                                    <p:cmd type="call" cmd="togglePause">
                                      <p:cBhvr>
                                        <p:cTn id="68" dur="1" fill="hold"/>
                                        <p:tgtEl>
                                          <p:spTgt spid="259"/>
                                        </p:tgtEl>
                                      </p:cBhvr>
                                    </p:cmd>
                                  </p:childTnLst>
                                </p:cTn>
                              </p:par>
                            </p:childTnLst>
                          </p:cTn>
                        </p:par>
                      </p:childTnLst>
                    </p:cTn>
                  </p:par>
                </p:childTnLst>
              </p:cTn>
              <p:nextCondLst>
                <p:cond delay="0" evt="onClick">
                  <p:tgtEl>
                    <p:spTgt spid="259"/>
                  </p:tgtEl>
                </p:cond>
              </p:nextCondLst>
            </p:seq>
            <p:video fullScrn="0">
              <p:cMediaNode mute="0" showWhenStopped="1" numSld="1" vol="100000">
                <p:cTn id="69" fill="hold" display="0">
                  <p:stCondLst>
                    <p:cond delay="indefinite"/>
                  </p:stCondLst>
                </p:cTn>
                <p:tgtEl>
                  <p:spTgt spid="260"/>
                </p:tgtEl>
              </p:cMediaNode>
            </p:video>
            <p:seq concurrent="1" prevAc="none" nextAc="seek">
              <p:cTn id="70" evtFilter="cancelBubble" nodeType="interactiveSeq" restart="whenNotActive" fill="hold">
                <p:stCondLst>
                  <p:cond delay="0" evt="onClick">
                    <p:tgtEl>
                      <p:spTgt spid="260"/>
                    </p:tgtEl>
                  </p:cond>
                </p:stCondLst>
                <p:endSync delay="0" evt="end">
                  <p:rtn val="all"/>
                </p:endSync>
                <p:childTnLst>
                  <p:par>
                    <p:cTn id="71" fill="hold">
                      <p:stCondLst>
                        <p:cond delay="0"/>
                      </p:stCondLst>
                      <p:childTnLst>
                        <p:par>
                          <p:cTn id="72" fill="hold">
                            <p:stCondLst>
                              <p:cond delay="0"/>
                            </p:stCondLst>
                            <p:childTnLst>
                              <p:par>
                                <p:cTn id="73" presetClass="mediacall" nodeType="clickEffect" presetSubtype="0" presetID="2" fill="hold">
                                  <p:stCondLst>
                                    <p:cond delay="0"/>
                                  </p:stCondLst>
                                  <p:childTnLst>
                                    <p:cmd type="call" cmd="togglePause">
                                      <p:cBhvr>
                                        <p:cTn id="74" dur="1" fill="hold"/>
                                        <p:tgtEl>
                                          <p:spTgt spid="260"/>
                                        </p:tgtEl>
                                      </p:cBhvr>
                                    </p:cmd>
                                  </p:childTnLst>
                                </p:cTn>
                              </p:par>
                            </p:childTnLst>
                          </p:cTn>
                        </p:par>
                      </p:childTnLst>
                    </p:cTn>
                  </p:par>
                </p:childTnLst>
              </p:cTn>
              <p:nextCondLst>
                <p:cond delay="0" evt="onClick">
                  <p:tgtEl>
                    <p:spTgt spid="260"/>
                  </p:tgtEl>
                </p:cond>
              </p:nextCondLst>
            </p:seq>
          </p:childTnLst>
        </p:cTn>
      </p:par>
    </p:tnLst>
    <p:bldLst>
      <p:bldP build="whole" bldLvl="1" animBg="1" rev="0" advAuto="0" spid="262" grpId="2"/>
      <p:bldP build="whole" bldLvl="1" animBg="1" rev="0" advAuto="0" spid="260" grpId="14"/>
      <p:bldP build="whole" bldLvl="1" animBg="1" rev="0" advAuto="0" spid="256" grpId="1"/>
      <p:bldP build="whole" bldLvl="1" animBg="1" rev="0" advAuto="0" spid="266" grpId="12"/>
      <p:bldP build="whole" bldLvl="1" animBg="1" rev="0" advAuto="0" spid="264" grpId="7"/>
      <p:bldP build="whole" bldLvl="1" animBg="1" rev="0" advAuto="0" spid="258" grpId="4"/>
      <p:bldP build="whole" bldLvl="1" animBg="1" rev="0" advAuto="0" spid="263" grpId="8"/>
      <p:bldP build="whole" bldLvl="1" animBg="1" rev="0" advAuto="0" spid="265" grpId="13"/>
      <p:bldP build="whole" bldLvl="1" animBg="1" rev="0" advAuto="0" spid="259" grpId="9"/>
      <p:bldP build="whole" bldLvl="1" animBg="1" rev="0" advAuto="0" spid="257" grpId="11"/>
      <p:bldP build="whole" bldLvl="1" animBg="1" rev="0" advAuto="0" spid="261" grpId="3"/>
      <p:bldP build="whole" bldLvl="1" animBg="1" rev="0" advAuto="0" spid="255" grpId="6"/>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ectangle"/>
          <p:cNvSpPr/>
          <p:nvPr/>
        </p:nvSpPr>
        <p:spPr>
          <a:xfrm rot="16200000">
            <a:off x="10617200" y="2489200"/>
            <a:ext cx="609600" cy="21844000"/>
          </a:xfrm>
          <a:prstGeom prst="rect">
            <a:avLst/>
          </a:prstGeom>
          <a:solidFill>
            <a:srgbClr val="BF5700"/>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69" name="Rectangle"/>
          <p:cNvSpPr/>
          <p:nvPr/>
        </p:nvSpPr>
        <p:spPr>
          <a:xfrm rot="16200000">
            <a:off x="22809200" y="12141200"/>
            <a:ext cx="609600" cy="2540000"/>
          </a:xfrm>
          <a:prstGeom prst="rect">
            <a:avLst/>
          </a:prstGeom>
          <a:solidFill>
            <a:srgbClr val="EB8F2F"/>
          </a:solidFill>
          <a:ln w="12700">
            <a:miter lim="400000"/>
          </a:ln>
        </p:spPr>
        <p:txBody>
          <a:bodyPr tIns="91439" bIns="91439" anchor="ctr"/>
          <a:lstStyle/>
          <a:p>
            <a:pPr algn="ctr" defTabSz="1828800">
              <a:lnSpc>
                <a:spcPct val="100000"/>
              </a:lnSpc>
              <a:spcBef>
                <a:spcPts val="0"/>
              </a:spcBef>
              <a:defRPr sz="3600">
                <a:solidFill>
                  <a:srgbClr val="FFFFFF"/>
                </a:solidFill>
                <a:latin typeface="Arial"/>
                <a:ea typeface="Arial"/>
                <a:cs typeface="Arial"/>
                <a:sym typeface="Arial"/>
              </a:defRPr>
            </a:pPr>
          </a:p>
        </p:txBody>
      </p:sp>
      <p:sp>
        <p:nvSpPr>
          <p:cNvPr id="270" name="Lessons from Finite Differences"/>
          <p:cNvSpPr txBox="1"/>
          <p:nvPr/>
        </p:nvSpPr>
        <p:spPr>
          <a:xfrm>
            <a:off x="1547177" y="920075"/>
            <a:ext cx="21289646" cy="1459668"/>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nSpc>
                <a:spcPct val="80000"/>
              </a:lnSpc>
              <a:spcBef>
                <a:spcPts val="0"/>
              </a:spcBef>
              <a:defRPr b="1" spc="-170" sz="8500"/>
            </a:lvl1pPr>
          </a:lstStyle>
          <a:p>
            <a:pPr/>
            <a:r>
              <a:t>Lessons from Finite Differences</a:t>
            </a:r>
          </a:p>
        </p:txBody>
      </p:sp>
      <p:sp>
        <p:nvSpPr>
          <p:cNvPr id="271" name="Quick remark on notation:"/>
          <p:cNvSpPr txBox="1"/>
          <p:nvPr/>
        </p:nvSpPr>
        <p:spPr>
          <a:xfrm>
            <a:off x="1634422" y="2538650"/>
            <a:ext cx="21289646" cy="7958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4600"/>
            </a:lvl1pPr>
          </a:lstStyle>
          <a:p>
            <a:pPr/>
            <a:r>
              <a:t>Quick remark on notation: </a:t>
            </a:r>
          </a:p>
        </p:txBody>
      </p:sp>
      <p:sp>
        <p:nvSpPr>
          <p:cNvPr id="272" name="Slide Number"/>
          <p:cNvSpPr txBox="1"/>
          <p:nvPr>
            <p:ph type="sldNum" sz="quarter" idx="4294967295"/>
          </p:nvPr>
        </p:nvSpPr>
        <p:spPr>
          <a:xfrm>
            <a:off x="22928862" y="13143473"/>
            <a:ext cx="362939" cy="529104"/>
          </a:xfrm>
          <a:prstGeom prst="rect">
            <a:avLst/>
          </a:prstGeom>
          <a:extLst>
            <a:ext uri="{C572A759-6A51-4108-AA02-DFA0A04FC94B}">
              <ma14:wrappingTextBoxFlag xmlns:ma14="http://schemas.microsoft.com/office/mac/drawingml/2011/main" val="1"/>
            </a:ext>
          </a:extLst>
        </p:spPr>
        <p:txBody>
          <a:bodyPr lIns="91439" tIns="91439" rIns="91439" bIns="91439" anchor="ctr"/>
          <a:lstStyle>
            <a:lvl1pPr algn="r" defTabSz="1828800">
              <a:defRPr b="1" sz="2600">
                <a:solidFill>
                  <a:srgbClr val="5E5E5E"/>
                </a:solidFill>
                <a:latin typeface="Calibri"/>
                <a:ea typeface="Calibri"/>
                <a:cs typeface="Calibri"/>
                <a:sym typeface="Calibri"/>
              </a:defRPr>
            </a:lvl1pPr>
          </a:lstStyle>
          <a:p>
            <a:pPr/>
            <a:fld id="{86CB4B4D-7CA3-9044-876B-883B54F8677D}" type="slidenum"/>
          </a:p>
        </p:txBody>
      </p:sp>
      <p:sp>
        <p:nvSpPr>
          <p:cNvPr id="273" name="The numerical approximation to the true value…"/>
          <p:cNvSpPr txBox="1"/>
          <p:nvPr/>
        </p:nvSpPr>
        <p:spPr>
          <a:xfrm>
            <a:off x="1547177" y="5168914"/>
            <a:ext cx="21289646" cy="1608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10000"/>
              </a:lnSpc>
              <a:defRPr>
                <a:latin typeface="Calibri"/>
                <a:ea typeface="Calibri"/>
                <a:cs typeface="Calibri"/>
                <a:sym typeface="Calibri"/>
              </a:defRPr>
            </a:pPr>
            <a:r>
              <a:t>The numerical approximation to the true value </a:t>
            </a:r>
          </a:p>
          <a:p>
            <a:pPr algn="ctr">
              <a:lnSpc>
                <a:spcPct val="80000"/>
              </a:lnSpc>
              <a:defRPr>
                <a:latin typeface="Calibri"/>
                <a:ea typeface="Calibri"/>
                <a:cs typeface="Calibri"/>
                <a:sym typeface="Calibri"/>
              </a:defRPr>
            </a:pPr>
            <a:r>
              <a:t>at the discrete spatial point, </a:t>
            </a:r>
            <a14:m>
              <m:oMath>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sub>
                </m:sSub>
              </m:oMath>
            </a14:m>
            <a:r>
              <a:t>, and discrete time point, </a:t>
            </a:r>
            <a14:m>
              <m:oMath>
                <m:sSub>
                  <m:e>
                    <m:r>
                      <a:rPr xmlns:a="http://schemas.openxmlformats.org/drawingml/2006/main" sz="5200" i="1">
                        <a:solidFill>
                          <a:srgbClr val="000000"/>
                        </a:solidFill>
                        <a:latin typeface="Cambria Math" panose="02040503050406030204" pitchFamily="18" charset="0"/>
                      </a:rPr>
                      <m:t>t</m:t>
                    </m:r>
                  </m:e>
                  <m:sub>
                    <m:r>
                      <a:rPr xmlns:a="http://schemas.openxmlformats.org/drawingml/2006/main" sz="5200" i="1">
                        <a:solidFill>
                          <a:srgbClr val="000000"/>
                        </a:solidFill>
                        <a:latin typeface="Cambria Math" panose="02040503050406030204" pitchFamily="18" charset="0"/>
                      </a:rPr>
                      <m:t>n</m:t>
                    </m:r>
                  </m:sub>
                </m:sSub>
              </m:oMath>
            </a14:m>
          </a:p>
        </p:txBody>
      </p:sp>
      <p:sp>
        <p:nvSpPr>
          <p:cNvPr id="274" name="Equation"/>
          <p:cNvSpPr txBox="1"/>
          <p:nvPr/>
        </p:nvSpPr>
        <p:spPr>
          <a:xfrm>
            <a:off x="9702325" y="3950064"/>
            <a:ext cx="2953106" cy="60329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a:rPr xmlns:a="http://schemas.openxmlformats.org/drawingml/2006/main" sz="4800" i="1">
                          <a:solidFill>
                            <a:srgbClr val="000000"/>
                          </a:solidFill>
                          <a:latin typeface="Cambria Math" panose="02040503050406030204" pitchFamily="18" charset="0"/>
                        </a:rPr>
                        <m:t>u</m:t>
                      </m:r>
                    </m:e>
                    <m:sub>
                      <m:r>
                        <a:rPr xmlns:a="http://schemas.openxmlformats.org/drawingml/2006/main" sz="4800" i="1">
                          <a:solidFill>
                            <a:srgbClr val="000000"/>
                          </a:solidFill>
                          <a:latin typeface="Cambria Math" panose="02040503050406030204" pitchFamily="18" charset="0"/>
                        </a:rPr>
                        <m:t>i</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u</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x</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t</m:t>
                      </m:r>
                    </m:e>
                    <m:sub>
                      <m:r>
                        <a:rPr xmlns:a="http://schemas.openxmlformats.org/drawingml/2006/main" sz="4800" i="1">
                          <a:solidFill>
                            <a:srgbClr val="000000"/>
                          </a:solidFill>
                          <a:latin typeface="Cambria Math" panose="02040503050406030204" pitchFamily="18" charset="0"/>
                        </a:rPr>
                        <m:t>n</m:t>
                      </m:r>
                    </m:sub>
                  </m:sSub>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75" name="We discretize our spatial grid*   by"/>
          <p:cNvSpPr txBox="1"/>
          <p:nvPr/>
        </p:nvSpPr>
        <p:spPr>
          <a:xfrm>
            <a:off x="1316235" y="7788057"/>
            <a:ext cx="15415689" cy="864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
              </a:lnSpc>
              <a:defRPr>
                <a:latin typeface="Calibri"/>
                <a:ea typeface="Calibri"/>
                <a:cs typeface="Calibri"/>
                <a:sym typeface="Calibri"/>
              </a:defRPr>
            </a:pPr>
            <a:r>
              <a:t>We discretize our spatial grid* </a:t>
            </a:r>
            <a14:m>
              <m:oMath>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r</m:t>
                    </m:r>
                    <m:r>
                      <a:rPr xmlns:a="http://schemas.openxmlformats.org/drawingml/2006/main" sz="5200" i="1">
                        <a:solidFill>
                          <a:srgbClr val="000000"/>
                        </a:solidFill>
                        <a:latin typeface="Cambria Math" panose="02040503050406030204" pitchFamily="18" charset="0"/>
                      </a:rPr>
                      <m:t>t</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e</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d</m:t>
                    </m:r>
                  </m:sub>
                </m:sSub>
                <m:r>
                  <a:rPr xmlns:a="http://schemas.openxmlformats.org/drawingml/2006/main" sz="5200" i="1">
                    <a:solidFill>
                      <a:srgbClr val="000000"/>
                    </a:solidFill>
                    <a:latin typeface="Cambria Math" panose="02040503050406030204" pitchFamily="18" charset="0"/>
                  </a:rPr>
                  <m:t>]</m:t>
                </m:r>
              </m:oMath>
            </a14:m>
            <a:r>
              <a:t> by </a:t>
            </a:r>
            <a14:m>
              <m:oMath>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sub>
                </m:sSub>
              </m:oMath>
            </a14:m>
            <a14:m>
              <m:oMath>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r</m:t>
                    </m:r>
                    <m:r>
                      <a:rPr xmlns:a="http://schemas.openxmlformats.org/drawingml/2006/main" sz="5200" i="1">
                        <a:solidFill>
                          <a:srgbClr val="000000"/>
                        </a:solidFill>
                        <a:latin typeface="Cambria Math" panose="02040503050406030204" pitchFamily="18" charset="0"/>
                      </a:rPr>
                      <m:t>t</m:t>
                    </m:r>
                  </m:sub>
                </m:sSub>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i</m:t>
                </m:r>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x</m:t>
                </m:r>
              </m:oMath>
            </a14:m>
          </a:p>
        </p:txBody>
      </p:sp>
      <p:sp>
        <p:nvSpPr>
          <p:cNvPr id="276" name="Similarly, we discretize our temporal grid,   by"/>
          <p:cNvSpPr txBox="1"/>
          <p:nvPr/>
        </p:nvSpPr>
        <p:spPr>
          <a:xfrm>
            <a:off x="1317502" y="9071910"/>
            <a:ext cx="15413155" cy="8651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lnSpc>
                <a:spcPct val="10000"/>
              </a:lnSpc>
              <a:defRPr>
                <a:latin typeface="Calibri"/>
                <a:ea typeface="Calibri"/>
                <a:cs typeface="Calibri"/>
                <a:sym typeface="Calibri"/>
              </a:defRPr>
            </a:pPr>
            <a:r>
              <a:t>Similarly, we discretize our temporal grid, </a:t>
            </a:r>
            <a14:m>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sSub>
                  <m:e>
                    <m:r>
                      <a:rPr xmlns:a="http://schemas.openxmlformats.org/drawingml/2006/main" sz="5200" i="1">
                        <a:solidFill>
                          <a:srgbClr val="000000"/>
                        </a:solidFill>
                        <a:latin typeface="Cambria Math" panose="02040503050406030204" pitchFamily="18" charset="0"/>
                      </a:rPr>
                      <m:t>t</m:t>
                    </m:r>
                  </m:e>
                  <m:sub>
                    <m:r>
                      <a:rPr xmlns:a="http://schemas.openxmlformats.org/drawingml/2006/main" sz="5200" i="1">
                        <a:solidFill>
                          <a:srgbClr val="000000"/>
                        </a:solidFill>
                        <a:latin typeface="Cambria Math" panose="02040503050406030204" pitchFamily="18" charset="0"/>
                      </a:rPr>
                      <m:t>m</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x</m:t>
                    </m:r>
                  </m:sub>
                </m:sSub>
                <m:r>
                  <a:rPr xmlns:a="http://schemas.openxmlformats.org/drawingml/2006/main" sz="5200" i="1">
                    <a:solidFill>
                      <a:srgbClr val="000000"/>
                    </a:solidFill>
                    <a:latin typeface="Cambria Math" panose="02040503050406030204" pitchFamily="18" charset="0"/>
                  </a:rPr>
                  <m:t>]</m:t>
                </m:r>
              </m:oMath>
            </a14:m>
            <a:r>
              <a:t> by </a:t>
            </a:r>
            <a14:m>
              <m:oMath>
                <m:sSub>
                  <m:e>
                    <m:r>
                      <a:rPr xmlns:a="http://schemas.openxmlformats.org/drawingml/2006/main" sz="5200" i="1">
                        <a:solidFill>
                          <a:srgbClr val="000000"/>
                        </a:solidFill>
                        <a:latin typeface="Cambria Math" panose="02040503050406030204" pitchFamily="18" charset="0"/>
                      </a:rPr>
                      <m:t>t</m:t>
                    </m:r>
                  </m:e>
                  <m:sub>
                    <m:r>
                      <a:rPr xmlns:a="http://schemas.openxmlformats.org/drawingml/2006/main" sz="5200" i="1">
                        <a:solidFill>
                          <a:srgbClr val="000000"/>
                        </a:solidFill>
                        <a:latin typeface="Cambria Math" panose="02040503050406030204" pitchFamily="18" charset="0"/>
                      </a:rPr>
                      <m:t>n</m:t>
                    </m:r>
                  </m:sub>
                </m:sSub>
              </m:oMath>
            </a14:m>
            <a14:m>
              <m:oMath>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n</m:t>
                </m:r>
                <m:r>
                  <m:rPr>
                    <m:sty m:val="p"/>
                  </m:rPr>
                  <a:rPr xmlns:a="http://schemas.openxmlformats.org/drawingml/2006/main" sz="5200" i="1">
                    <a:solidFill>
                      <a:srgbClr val="000000"/>
                    </a:solidFill>
                    <a:latin typeface="Cambria Math" panose="02040503050406030204" pitchFamily="18" charset="0"/>
                  </a:rPr>
                  <m:t>Δ</m:t>
                </m:r>
                <m:r>
                  <a:rPr xmlns:a="http://schemas.openxmlformats.org/drawingml/2006/main" sz="5200" i="1">
                    <a:solidFill>
                      <a:srgbClr val="000000"/>
                    </a:solidFill>
                    <a:latin typeface="Cambria Math" panose="02040503050406030204" pitchFamily="18" charset="0"/>
                  </a:rPr>
                  <m:t>t</m:t>
                </m:r>
              </m:oMath>
            </a14: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